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4" r:id="rId18"/>
    <p:sldId id="273" r:id="rId19"/>
    <p:sldId id="294" r:id="rId20"/>
    <p:sldId id="291" r:id="rId21"/>
    <p:sldId id="292" r:id="rId22"/>
    <p:sldId id="274" r:id="rId23"/>
    <p:sldId id="285" r:id="rId24"/>
    <p:sldId id="275" r:id="rId25"/>
    <p:sldId id="286" r:id="rId26"/>
    <p:sldId id="293" r:id="rId27"/>
    <p:sldId id="276" r:id="rId28"/>
    <p:sldId id="287" r:id="rId29"/>
    <p:sldId id="277" r:id="rId30"/>
    <p:sldId id="288" r:id="rId31"/>
    <p:sldId id="289" r:id="rId32"/>
    <p:sldId id="278" r:id="rId33"/>
    <p:sldId id="290" r:id="rId34"/>
    <p:sldId id="279" r:id="rId35"/>
    <p:sldId id="280" r:id="rId36"/>
    <p:sldId id="281" r:id="rId37"/>
    <p:sldId id="282" r:id="rId38"/>
    <p:sldId id="283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0FF"/>
    <a:srgbClr val="1F8F42"/>
    <a:srgbClr val="70706F"/>
    <a:srgbClr val="335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C1E9-2E53-487C-ADA4-BE32D1E3DFE0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BE82-0928-4CF9-8034-9124AC9AA34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715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F06E-89F9-4092-B8BF-2AF7F6EC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D13CC-4179-4081-A3A4-FD2304E55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69216-2BE2-4E68-A364-067D3C38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A42C-293B-470A-9A20-1689A9BA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D9879-6D71-45F4-8EB1-132E6561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7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80AE-D02F-4793-988B-92A804F4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BDF97-E4DA-4B59-BAA5-1719568F8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D29F-FA9C-4B9E-83F5-3AC20791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FF751-F8C8-416C-9173-A1247911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20AB-CA24-4C60-A638-89E7DCFC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193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90814-1CED-4A73-8D85-DA8A03BDC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0A357-A946-47D1-A3E4-DBF7FC68A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1020-FC7B-4611-B074-439806B0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F5819-DC93-4BBC-9FF2-FA08000C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7DFDD-E551-4510-B6F8-EC8ADAF1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14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DF7E-A5C8-406D-BC5D-74DFE2E2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DCC1-093A-48E7-9DC9-1C89DDFC9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BE9A8-AFF4-4D8C-A967-F1C50D37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95CB-7F82-4472-A6B6-5837D5CC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D105-B9B1-4CC2-82ED-A42D55BC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78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26DD-D4BB-4D69-8793-AD4D4743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E50AE-6306-42F1-836E-B20DA2714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9EF0-12A2-4D03-BDC0-279CBA85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44D4-DC97-48E4-9256-5F4EBB92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79AD-372F-41C3-8CEB-6049ED2A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53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AC3F-D382-4F94-870C-A1B730CA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3A8F-08BE-486F-8595-B8DF12E52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DD7C4-24BD-49B2-BA76-5B1F8B41D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932EA-F19E-4BFC-A183-02316DA2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DF0B-DB79-42B9-B9D5-867BE97B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2FF0A-34E4-45BF-8622-4E66D2BF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19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CEB-3BB1-47C9-9764-25C90288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976C6-76ED-4E8E-8546-66E409DAA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8B04-6FB3-49FE-8014-B600E37A2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72792-A451-46DD-B228-FF16D547B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05671-D24C-4DAF-A398-578CB5C63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042E0-091A-424C-B963-5E711650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BDAF8-4D15-4203-9C7C-508AD1B9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F52F8-FE08-4A6A-879B-DF2A3C7B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98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63AA-0BBF-4CF1-80A6-7AF3A3E6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F6F8B-C3C1-403A-BD6C-915B4EC5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7B87E-11EB-45A7-99FA-8C40532B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B14ED-9AA9-42E9-A0C1-CEFA049F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80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34442-19FC-4E71-92D4-887C48CA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AB720-E0A9-47BE-A700-403573D3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D0B86-947A-4A23-8F6D-C892808F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661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0673-66B6-483A-9DE1-19CB2227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4619-D0C2-4388-81DD-620E1DBC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8BCB4-7D2E-4E9A-8213-5EF0D767C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54E79-F8B1-4AD1-96CB-2C67B3EA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0C581-EFA8-4B62-B13C-C0BBEACD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D635B-A49B-4AFB-8DDE-3F693DFA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83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2E45-7266-4749-89C6-E7B6C13A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7731D-90C2-4E97-A2FB-75EB42617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25FCC-3649-41FF-881C-703B50A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F36C6-6A14-403D-B3FD-1630EDBD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3FB8-9644-4FDC-9E20-F0CAF2E6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2746-0510-4FB2-93CF-6DB9AC0C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179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09E89-823C-4F0C-A8EE-68384F66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9E8C2-9BB7-43C3-BF18-1860A40B6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762A-B676-4487-B951-BC55D95F9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2E2D-951F-4E17-8D23-9833F89FE4AA}" type="datetimeFigureOut">
              <a:rPr lang="fr-CA" smtClean="0"/>
              <a:t>2019-04-17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56592-91EA-4B3A-8D31-9214E3EB2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2944-5713-4598-8CE9-02A7173B5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7A42-3956-4580-90E5-351C2E94A60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4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5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20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gif"/><Relationship Id="rId9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svg"/><Relationship Id="rId13" Type="http://schemas.openxmlformats.org/officeDocument/2006/relationships/image" Target="../media/image183.png"/><Relationship Id="rId18" Type="http://schemas.openxmlformats.org/officeDocument/2006/relationships/image" Target="../media/image188.sv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svg"/><Relationship Id="rId17" Type="http://schemas.openxmlformats.org/officeDocument/2006/relationships/image" Target="../media/image187.png"/><Relationship Id="rId2" Type="http://schemas.openxmlformats.org/officeDocument/2006/relationships/image" Target="../media/image20.png"/><Relationship Id="rId16" Type="http://schemas.openxmlformats.org/officeDocument/2006/relationships/image" Target="../media/image18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sv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svg"/><Relationship Id="rId4" Type="http://schemas.openxmlformats.org/officeDocument/2006/relationships/image" Target="../media/image174.svg"/><Relationship Id="rId9" Type="http://schemas.openxmlformats.org/officeDocument/2006/relationships/image" Target="../media/image179.png"/><Relationship Id="rId14" Type="http://schemas.openxmlformats.org/officeDocument/2006/relationships/image" Target="../media/image18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svg"/><Relationship Id="rId5" Type="http://schemas.openxmlformats.org/officeDocument/2006/relationships/image" Target="../media/image177.png"/><Relationship Id="rId4" Type="http://schemas.openxmlformats.org/officeDocument/2006/relationships/image" Target="../media/image190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OGIQ.ca" TargetMode="Externa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473F07-353D-40B4-BA10-07ECCFA84A4B}"/>
              </a:ext>
            </a:extLst>
          </p:cNvPr>
          <p:cNvSpPr txBox="1"/>
          <p:nvPr/>
        </p:nvSpPr>
        <p:spPr>
          <a:xfrm>
            <a:off x="1060264" y="4229434"/>
            <a:ext cx="10680192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 DE GESTION DE L’INFORMATION</a:t>
            </a:r>
          </a:p>
          <a:p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CE320-5759-4CBE-8334-57599C680E1B}"/>
              </a:ext>
            </a:extLst>
          </p:cNvPr>
          <p:cNvSpPr txBox="1"/>
          <p:nvPr/>
        </p:nvSpPr>
        <p:spPr>
          <a:xfrm>
            <a:off x="1060264" y="5377406"/>
            <a:ext cx="7168896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baseline="30000" dirty="0">
                <a:solidFill>
                  <a:srgbClr val="3359A5"/>
                </a:solidFill>
              </a:rPr>
              <a:t>Au service des laboratoires LABPLUS depuis 1994</a:t>
            </a:r>
          </a:p>
          <a:p>
            <a:r>
              <a:rPr lang="fr-FR" sz="2800" baseline="30000" dirty="0">
                <a:solidFill>
                  <a:schemeClr val="bg1"/>
                </a:solidFill>
              </a:rPr>
              <a:t>Engagement envers notre Clientèle</a:t>
            </a:r>
          </a:p>
          <a:p>
            <a:r>
              <a:rPr lang="fr-FR" sz="2800" baseline="30000" dirty="0">
                <a:solidFill>
                  <a:schemeClr val="bg1"/>
                </a:solidFill>
              </a:rPr>
              <a:t>Excellence des Services </a:t>
            </a:r>
          </a:p>
          <a:p>
            <a:r>
              <a:rPr lang="fr-CA" sz="2800" baseline="30000" dirty="0">
                <a:solidFill>
                  <a:schemeClr val="bg1"/>
                </a:solidFill>
              </a:rPr>
              <a:t>Maintenance, Amélioration et Développement de produits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E6B673C-5662-4409-8DE7-0100EC3B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1213" y="3079255"/>
            <a:ext cx="4467225" cy="1095375"/>
          </a:xfrm>
          <a:prstGeom prst="rect">
            <a:avLst/>
          </a:prstGeom>
        </p:spPr>
      </p:pic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58879EB-E321-4E12-933F-92333A4F84FA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AF6FCD4-DCBE-458A-87A9-D29793C1E0D1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59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2F18-887F-4CA7-BF20-041A759F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 err="1">
                <a:solidFill>
                  <a:schemeClr val="bg1"/>
                </a:solidFill>
              </a:rPr>
              <a:t>FileWatcher</a:t>
            </a:r>
            <a:r>
              <a:rPr lang="fr-FR" b="1" baseline="30000" dirty="0">
                <a:solidFill>
                  <a:schemeClr val="bg1"/>
                </a:solidFill>
              </a:rPr>
              <a:t> : Interface de service Web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38BC-D772-4410-BC69-1ACFAC98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000" dirty="0" err="1">
                <a:solidFill>
                  <a:srgbClr val="1FB0FF"/>
                </a:solidFill>
              </a:rPr>
              <a:t>FileWatcher</a:t>
            </a:r>
            <a:r>
              <a:rPr lang="fr-CA" sz="2000" dirty="0">
                <a:solidFill>
                  <a:srgbClr val="1FB0FF"/>
                </a:solidFill>
              </a:rPr>
              <a:t> est un service qui exécute des fichiers de types XML provenant de différentes sources capable de générées un fichier XML.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3F4B7-3A63-4230-A22A-7AEDF1D55E06}"/>
              </a:ext>
            </a:extLst>
          </p:cNvPr>
          <p:cNvSpPr txBox="1"/>
          <p:nvPr/>
        </p:nvSpPr>
        <p:spPr>
          <a:xfrm>
            <a:off x="838199" y="2596783"/>
            <a:ext cx="10515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Ces sources </a:t>
            </a:r>
            <a:r>
              <a:rPr lang="fr-CA" i="1" dirty="0">
                <a:solidFill>
                  <a:srgbClr val="1FB0FF"/>
                </a:solidFill>
              </a:rPr>
              <a:t>(</a:t>
            </a:r>
            <a:r>
              <a:rPr lang="fr-CA" i="1" dirty="0" err="1">
                <a:solidFill>
                  <a:srgbClr val="1FB0FF"/>
                </a:solidFill>
              </a:rPr>
              <a:t>LimsLink</a:t>
            </a:r>
            <a:r>
              <a:rPr lang="fr-CA" i="1" dirty="0">
                <a:solidFill>
                  <a:srgbClr val="1FB0FF"/>
                </a:solidFill>
              </a:rPr>
              <a:t>, Excel, Planificateur de tâches, etc.)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conservent les fichiers XML dans un dossier identifié lors de la configuration de l’application.</a:t>
            </a:r>
          </a:p>
          <a:p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intervalles réguliers, le service consulte le dossier généralement appelé </a:t>
            </a:r>
            <a:r>
              <a:rPr lang="fr-CA" b="1" dirty="0">
                <a:solidFill>
                  <a:srgbClr val="1F8F42"/>
                </a:solidFill>
              </a:rPr>
              <a:t>‘’Entrée’’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exécute tous les XML disponibles. Après son exécution, un XML est supprimé.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résultat de l’exécution est sauvegardé dans un autre dossier également appelé </a:t>
            </a:r>
            <a:r>
              <a:rPr lang="fr-CA" b="1" dirty="0">
                <a:solidFill>
                  <a:srgbClr val="1F8F42"/>
                </a:solidFill>
              </a:rPr>
              <a:t>‘’Sortie’’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fr-CA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741B95-1A61-4BFF-8EC6-EC91EC282BB7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1EB102B-1A53-4980-809F-0F8142141A97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1498E30-9A2E-4698-B107-C0BB2377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6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F6BB-A93A-48EC-9D15-535C69BF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Architecture logicielle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4081A-6B1B-44D9-A4BF-F079351A177D}"/>
              </a:ext>
            </a:extLst>
          </p:cNvPr>
          <p:cNvSpPr/>
          <p:nvPr/>
        </p:nvSpPr>
        <p:spPr>
          <a:xfrm>
            <a:off x="4371032" y="1731701"/>
            <a:ext cx="3449935" cy="2569813"/>
          </a:xfrm>
          <a:prstGeom prst="rect">
            <a:avLst/>
          </a:prstGeom>
          <a:solidFill>
            <a:srgbClr val="1FB0F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2DBD1-6103-4D84-9B92-117CF13E7A44}"/>
              </a:ext>
            </a:extLst>
          </p:cNvPr>
          <p:cNvSpPr txBox="1"/>
          <p:nvPr/>
        </p:nvSpPr>
        <p:spPr>
          <a:xfrm>
            <a:off x="838200" y="1818752"/>
            <a:ext cx="3135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1FB0FF"/>
                </a:solidFill>
              </a:rPr>
              <a:t>Serveur base de données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8F42"/>
                </a:solidFill>
              </a:rPr>
              <a:t>Windows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8F42"/>
                </a:solidFill>
              </a:rPr>
              <a:t>SQL Server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8F42"/>
                </a:solidFill>
              </a:rPr>
              <a:t>.NET Framework 4.5 et 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2267B-6F6C-4106-AA97-D5A1D5348D09}"/>
              </a:ext>
            </a:extLst>
          </p:cNvPr>
          <p:cNvSpPr txBox="1"/>
          <p:nvPr/>
        </p:nvSpPr>
        <p:spPr>
          <a:xfrm>
            <a:off x="4528456" y="1818752"/>
            <a:ext cx="3135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1FB0FF"/>
                </a:solidFill>
              </a:rPr>
              <a:t>Serveur web pour application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B0FF"/>
                </a:solidFill>
              </a:rPr>
              <a:t>Windows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B0FF"/>
                </a:solidFill>
              </a:rPr>
              <a:t>IIS 7 et .NET Framework 4.5 et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B0FF"/>
                </a:solidFill>
              </a:rPr>
              <a:t>Crystal Report Runtime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(2013 et plus)</a:t>
            </a:r>
            <a:endParaRPr lang="fr-CA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8F111-784E-4020-9567-884F51A84740}"/>
              </a:ext>
            </a:extLst>
          </p:cNvPr>
          <p:cNvSpPr txBox="1"/>
          <p:nvPr/>
        </p:nvSpPr>
        <p:spPr>
          <a:xfrm>
            <a:off x="8218713" y="1818752"/>
            <a:ext cx="31350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1FB0FF"/>
                </a:solidFill>
              </a:rPr>
              <a:t>Poste de travail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8F42"/>
                </a:solidFill>
              </a:rPr>
              <a:t>Internet Explorer 6 ou plus récent </a:t>
            </a:r>
            <a:r>
              <a:rPr lang="fr-CA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(préférable IE 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8F42"/>
                </a:solidFill>
              </a:rPr>
              <a:t>Adobe Acrobat Reader </a:t>
            </a:r>
            <a:r>
              <a:rPr lang="fr-CA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(pour afficher les rapports PDF)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1F8F42"/>
                </a:solidFill>
              </a:rPr>
              <a:t>Microsoft Office ou </a:t>
            </a:r>
            <a:r>
              <a:rPr lang="fr-CA" b="1" dirty="0" err="1">
                <a:solidFill>
                  <a:srgbClr val="1F8F42"/>
                </a:solidFill>
              </a:rPr>
              <a:t>Viewers</a:t>
            </a:r>
            <a:r>
              <a:rPr lang="fr-CA" b="1" dirty="0">
                <a:solidFill>
                  <a:srgbClr val="1F8F42"/>
                </a:solidFill>
              </a:rPr>
              <a:t> </a:t>
            </a:r>
            <a:r>
              <a:rPr lang="fr-CA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(pour afficher les rapports Excel et Word)</a:t>
            </a:r>
            <a:endParaRPr lang="fr-CA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6DA54-03DB-472A-A189-3122F0A9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6819" y="4128752"/>
            <a:ext cx="2399850" cy="1836620"/>
          </a:xfrm>
          <a:prstGeom prst="rect">
            <a:avLst/>
          </a:prstGeom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3724B2D-0C84-4F94-9E98-C517D01F9DBD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EBE1396-BAB6-47F7-95BB-DAAADFFFFC78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98BD431-59EA-44B4-BB35-908BE3F5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0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073C0787-8467-47BE-97B6-69A74BBA4D45}"/>
              </a:ext>
            </a:extLst>
          </p:cNvPr>
          <p:cNvGrpSpPr/>
          <p:nvPr/>
        </p:nvGrpSpPr>
        <p:grpSpPr>
          <a:xfrm rot="10800000">
            <a:off x="7135276" y="1765744"/>
            <a:ext cx="519079" cy="168065"/>
            <a:chOff x="4871858" y="5388262"/>
            <a:chExt cx="519079" cy="168065"/>
          </a:xfrm>
        </p:grpSpPr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C8AF4E55-FA5C-4505-92FF-74EC4488E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7459" y="5388262"/>
              <a:ext cx="373478" cy="168065"/>
            </a:xfrm>
            <a:prstGeom prst="rect">
              <a:avLst/>
            </a:prstGeom>
          </p:spPr>
        </p:pic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96411A7-4955-4F0F-A1DC-2209AF73596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871858" y="5472293"/>
              <a:ext cx="257439" cy="0"/>
            </a:xfrm>
            <a:prstGeom prst="line">
              <a:avLst/>
            </a:prstGeom>
            <a:ln w="38100">
              <a:solidFill>
                <a:srgbClr val="70706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593ACEB-CC89-4093-9C50-F487A3E5D458}"/>
              </a:ext>
            </a:extLst>
          </p:cNvPr>
          <p:cNvGrpSpPr/>
          <p:nvPr/>
        </p:nvGrpSpPr>
        <p:grpSpPr>
          <a:xfrm rot="5400000">
            <a:off x="5770150" y="2287757"/>
            <a:ext cx="653578" cy="168065"/>
            <a:chOff x="4737359" y="5388262"/>
            <a:chExt cx="653578" cy="168065"/>
          </a:xfrm>
        </p:grpSpPr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57D28C9C-3FF1-42B7-8DAB-4866E489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7459" y="5388262"/>
              <a:ext cx="373478" cy="168065"/>
            </a:xfrm>
            <a:prstGeom prst="rect">
              <a:avLst/>
            </a:prstGeom>
          </p:spPr>
        </p:pic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22C87A1-BCFC-42E6-B87E-2EE3ABD097A9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rot="16200000">
              <a:off x="4961160" y="5248492"/>
              <a:ext cx="5302" cy="452904"/>
            </a:xfrm>
            <a:prstGeom prst="line">
              <a:avLst/>
            </a:prstGeom>
            <a:ln w="38100">
              <a:solidFill>
                <a:srgbClr val="70706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D233A2-6DCB-414E-A4B0-2FA095AF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Architecture physique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E187BA-F895-4146-AB93-7C31F474F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45530" y="2120390"/>
            <a:ext cx="3089737" cy="304420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43EBDAE-F3F3-4BBE-99D7-80CC7EC7D66E}"/>
              </a:ext>
            </a:extLst>
          </p:cNvPr>
          <p:cNvSpPr/>
          <p:nvPr/>
        </p:nvSpPr>
        <p:spPr>
          <a:xfrm>
            <a:off x="165462" y="1371771"/>
            <a:ext cx="2020389" cy="660626"/>
          </a:xfrm>
          <a:prstGeom prst="ellipse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Instruments </a:t>
            </a:r>
            <a:r>
              <a:rPr lang="fr-CA" sz="1400" b="1" dirty="0" err="1"/>
              <a:t>Lab</a:t>
            </a:r>
            <a:endParaRPr lang="fr-CA" sz="14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5BA52D-24A7-4838-814D-65798967CC2F}"/>
              </a:ext>
            </a:extLst>
          </p:cNvPr>
          <p:cNvSpPr/>
          <p:nvPr/>
        </p:nvSpPr>
        <p:spPr>
          <a:xfrm>
            <a:off x="1120841" y="3534987"/>
            <a:ext cx="2020389" cy="660626"/>
          </a:xfrm>
          <a:prstGeom prst="ellipse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Autre Systèmes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9D7E48-B378-449E-94C1-AD4125E0C794}"/>
              </a:ext>
            </a:extLst>
          </p:cNvPr>
          <p:cNvSpPr/>
          <p:nvPr/>
        </p:nvSpPr>
        <p:spPr>
          <a:xfrm>
            <a:off x="5081444" y="1445332"/>
            <a:ext cx="2020389" cy="660626"/>
          </a:xfrm>
          <a:prstGeom prst="ellipse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Web browser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6E68D-E112-4859-9E7D-1FA5D156EDC9}"/>
              </a:ext>
            </a:extLst>
          </p:cNvPr>
          <p:cNvSpPr/>
          <p:nvPr/>
        </p:nvSpPr>
        <p:spPr>
          <a:xfrm>
            <a:off x="8560261" y="1064321"/>
            <a:ext cx="1898468" cy="478472"/>
          </a:xfrm>
          <a:prstGeom prst="rect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Stations 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85818-8370-45CF-B4E8-2CDAB9D17E40}"/>
              </a:ext>
            </a:extLst>
          </p:cNvPr>
          <p:cNvSpPr txBox="1"/>
          <p:nvPr/>
        </p:nvSpPr>
        <p:spPr>
          <a:xfrm>
            <a:off x="1768262" y="2656253"/>
            <a:ext cx="21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Station client  avec instruments </a:t>
            </a:r>
            <a:r>
              <a:rPr lang="fr-CA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</a:t>
            </a:r>
            <a:endParaRPr lang="fr-CA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BD5BB-783A-4E5D-AC8A-D78B0866F435}"/>
              </a:ext>
            </a:extLst>
          </p:cNvPr>
          <p:cNvSpPr txBox="1"/>
          <p:nvPr/>
        </p:nvSpPr>
        <p:spPr>
          <a:xfrm>
            <a:off x="4763595" y="5937784"/>
            <a:ext cx="122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BD </a:t>
            </a:r>
            <a:r>
              <a:rPr lang="fr-CA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</a:t>
            </a:r>
            <a:endParaRPr lang="fr-CA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7A3EC-0EF4-4635-8D85-0B987C39B3C9}"/>
              </a:ext>
            </a:extLst>
          </p:cNvPr>
          <p:cNvSpPr txBox="1"/>
          <p:nvPr/>
        </p:nvSpPr>
        <p:spPr>
          <a:xfrm>
            <a:off x="5029194" y="5201605"/>
            <a:ext cx="212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de données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72879-E35C-4DE7-9EF8-54EAFD9EB1E2}"/>
              </a:ext>
            </a:extLst>
          </p:cNvPr>
          <p:cNvSpPr txBox="1"/>
          <p:nvPr/>
        </p:nvSpPr>
        <p:spPr>
          <a:xfrm>
            <a:off x="6274620" y="5920466"/>
            <a:ext cx="122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Dépôt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03DDE20-3FAD-411F-9C44-4A1270C4F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9633" y="1137169"/>
            <a:ext cx="1839304" cy="1143351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CA4D59D-78B2-4E19-9A17-59412CAD3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5187" y="1421879"/>
            <a:ext cx="1103407" cy="1147543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11E5A95-8C89-4B84-AF68-22828F2B5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2329" y="4994202"/>
            <a:ext cx="598132" cy="612041"/>
          </a:xfrm>
          <a:prstGeom prst="rect">
            <a:avLst/>
          </a:prstGeom>
          <a:effectLst>
            <a:outerShdw blurRad="50800" dist="50800" dir="5400000" sx="78000" sy="78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14967B2-0B2E-479F-AE00-FE187EACB9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13198" y="5883221"/>
            <a:ext cx="301233" cy="467431"/>
          </a:xfrm>
          <a:prstGeom prst="rect">
            <a:avLst/>
          </a:prstGeom>
          <a:effectLst>
            <a:outerShdw blurRad="50800" dist="50800" dir="5400000" sx="78000" sy="78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64CDBC0-8881-4AB2-9E53-60541E5D9E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44168" y="4657866"/>
            <a:ext cx="381117" cy="1242773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4C4F2E-22C8-4084-9260-A9083063D766}"/>
              </a:ext>
            </a:extLst>
          </p:cNvPr>
          <p:cNvSpPr/>
          <p:nvPr/>
        </p:nvSpPr>
        <p:spPr>
          <a:xfrm>
            <a:off x="4897125" y="2866406"/>
            <a:ext cx="1130410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Interface Service Web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8DA5037-8505-43B6-A45D-1671DBA23C5F}"/>
              </a:ext>
            </a:extLst>
          </p:cNvPr>
          <p:cNvSpPr/>
          <p:nvPr/>
        </p:nvSpPr>
        <p:spPr>
          <a:xfrm>
            <a:off x="4897124" y="3316414"/>
            <a:ext cx="1278053" cy="548886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LAP </a:t>
            </a:r>
          </a:p>
          <a:p>
            <a:pPr algn="ctr"/>
            <a:r>
              <a:rPr lang="fr-CA" sz="800" dirty="0"/>
              <a:t>(</a:t>
            </a:r>
            <a:r>
              <a:rPr lang="fr-CA" sz="800" dirty="0" err="1"/>
              <a:t>Laboratory</a:t>
            </a:r>
            <a:r>
              <a:rPr lang="fr-CA" sz="800" dirty="0"/>
              <a:t> Application Platform)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56AA8-98CD-4590-9C41-99C3D6C67305}"/>
              </a:ext>
            </a:extLst>
          </p:cNvPr>
          <p:cNvSpPr/>
          <p:nvPr/>
        </p:nvSpPr>
        <p:spPr>
          <a:xfrm>
            <a:off x="4891141" y="3895392"/>
            <a:ext cx="2550928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/>
              <a:t>ACE</a:t>
            </a:r>
          </a:p>
          <a:p>
            <a:pPr algn="ctr"/>
            <a:r>
              <a:rPr lang="fr-CA" sz="800" dirty="0"/>
              <a:t>(Application </a:t>
            </a:r>
            <a:r>
              <a:rPr lang="fr-CA" sz="800" dirty="0" err="1"/>
              <a:t>Core</a:t>
            </a:r>
            <a:r>
              <a:rPr lang="fr-CA" sz="800" dirty="0"/>
              <a:t> Engine)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A0DAD20-F11A-4449-BF3E-55EA9E4CB7F2}"/>
              </a:ext>
            </a:extLst>
          </p:cNvPr>
          <p:cNvSpPr/>
          <p:nvPr/>
        </p:nvSpPr>
        <p:spPr>
          <a:xfrm>
            <a:off x="4891141" y="4345400"/>
            <a:ext cx="2550928" cy="428625"/>
          </a:xfrm>
          <a:prstGeom prst="roundRect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 err="1"/>
              <a:t>Microsoft.Net</a:t>
            </a:r>
            <a:r>
              <a:rPr lang="fr-CA" sz="1100" b="1" dirty="0"/>
              <a:t> Framework</a:t>
            </a:r>
            <a:endParaRPr lang="fr-CA" sz="8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685B3E-AC77-46A1-846F-34D4661E5226}"/>
              </a:ext>
            </a:extLst>
          </p:cNvPr>
          <p:cNvSpPr/>
          <p:nvPr/>
        </p:nvSpPr>
        <p:spPr>
          <a:xfrm>
            <a:off x="6216422" y="3319258"/>
            <a:ext cx="1218076" cy="54888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b="1" dirty="0"/>
              <a:t>Scripts et personnalisation</a:t>
            </a:r>
            <a:endParaRPr lang="fr-CA" sz="5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9FF9EDD-75B3-4742-BC90-54A012140E64}"/>
              </a:ext>
            </a:extLst>
          </p:cNvPr>
          <p:cNvSpPr/>
          <p:nvPr/>
        </p:nvSpPr>
        <p:spPr>
          <a:xfrm>
            <a:off x="6598698" y="2866223"/>
            <a:ext cx="835800" cy="428625"/>
          </a:xfrm>
          <a:prstGeom prst="roundRect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ASP.NET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011D9D-FDF1-4AA7-882B-68B25FBF1CC7}"/>
              </a:ext>
            </a:extLst>
          </p:cNvPr>
          <p:cNvSpPr/>
          <p:nvPr/>
        </p:nvSpPr>
        <p:spPr>
          <a:xfrm>
            <a:off x="6056837" y="2876053"/>
            <a:ext cx="501237" cy="428625"/>
          </a:xfrm>
          <a:prstGeom prst="roundRect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ILS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6C62A03-34B3-40F2-B89C-AB0860372B2C}"/>
              </a:ext>
            </a:extLst>
          </p:cNvPr>
          <p:cNvSpPr/>
          <p:nvPr/>
        </p:nvSpPr>
        <p:spPr>
          <a:xfrm rot="16200000">
            <a:off x="6743107" y="3605811"/>
            <a:ext cx="1907802" cy="428625"/>
          </a:xfrm>
          <a:prstGeom prst="roundRect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/>
              <a:t>Outils de système</a:t>
            </a:r>
            <a:endParaRPr lang="fr-CA" sz="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6392BD4-CEEC-462C-9491-8A19BCF80627}"/>
              </a:ext>
            </a:extLst>
          </p:cNvPr>
          <p:cNvSpPr/>
          <p:nvPr/>
        </p:nvSpPr>
        <p:spPr>
          <a:xfrm rot="16200000">
            <a:off x="3689558" y="3594160"/>
            <a:ext cx="1907802" cy="428625"/>
          </a:xfrm>
          <a:prstGeom prst="roundRect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/>
              <a:t>Planificateur</a:t>
            </a:r>
            <a:endParaRPr lang="fr-CA" sz="800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F9F14E8-BEDB-4F55-9899-0CC7C7ED86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83450" y="5865803"/>
            <a:ext cx="301233" cy="467431"/>
          </a:xfrm>
          <a:prstGeom prst="rect">
            <a:avLst/>
          </a:prstGeom>
          <a:effectLst>
            <a:outerShdw blurRad="50800" dist="50800" dir="5400000" sx="78000" sy="78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7F1DFDC-1243-4651-BFD3-8B1EC235C7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48682" y="2689166"/>
            <a:ext cx="381117" cy="1242773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8F135C9-DF4F-4C78-BAB5-306A2B392074}"/>
              </a:ext>
            </a:extLst>
          </p:cNvPr>
          <p:cNvSpPr txBox="1"/>
          <p:nvPr/>
        </p:nvSpPr>
        <p:spPr>
          <a:xfrm>
            <a:off x="7966161" y="6002695"/>
            <a:ext cx="212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Serveur BD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E24F22-AAB6-4AE6-B77A-9221DF89D564}"/>
              </a:ext>
            </a:extLst>
          </p:cNvPr>
          <p:cNvSpPr txBox="1"/>
          <p:nvPr/>
        </p:nvSpPr>
        <p:spPr>
          <a:xfrm>
            <a:off x="7911321" y="4018243"/>
            <a:ext cx="212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Serveur d’Application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0CB263E-0D26-4BF4-B7B5-AB90DA4CDEA6}"/>
              </a:ext>
            </a:extLst>
          </p:cNvPr>
          <p:cNvGrpSpPr/>
          <p:nvPr/>
        </p:nvGrpSpPr>
        <p:grpSpPr>
          <a:xfrm>
            <a:off x="2264229" y="4195613"/>
            <a:ext cx="2573161" cy="2040191"/>
            <a:chOff x="2264229" y="4195613"/>
            <a:chExt cx="2573161" cy="204019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FED7739-2820-4BB6-AF7D-8B7B14393ECF}"/>
                </a:ext>
              </a:extLst>
            </p:cNvPr>
            <p:cNvCxnSpPr>
              <a:cxnSpLocks/>
            </p:cNvCxnSpPr>
            <p:nvPr/>
          </p:nvCxnSpPr>
          <p:spPr>
            <a:xfrm>
              <a:off x="2264229" y="6151772"/>
              <a:ext cx="2338243" cy="0"/>
            </a:xfrm>
            <a:prstGeom prst="line">
              <a:avLst/>
            </a:prstGeom>
            <a:ln w="38100">
              <a:solidFill>
                <a:srgbClr val="70706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7B6F61D-6F9C-4F53-B0A5-BB1366A3115D}"/>
                </a:ext>
              </a:extLst>
            </p:cNvPr>
            <p:cNvCxnSpPr>
              <a:cxnSpLocks/>
            </p:cNvCxnSpPr>
            <p:nvPr/>
          </p:nvCxnSpPr>
          <p:spPr>
            <a:xfrm>
              <a:off x="2264229" y="4195613"/>
              <a:ext cx="0" cy="1893477"/>
            </a:xfrm>
            <a:prstGeom prst="line">
              <a:avLst/>
            </a:prstGeom>
            <a:ln w="38100">
              <a:solidFill>
                <a:srgbClr val="70706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7578A311-1BFB-4FA6-8104-4EBCAF31C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63912" y="6067739"/>
              <a:ext cx="373478" cy="168065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C0866C7-40B2-47EF-8ABA-EC2CD7B3A8AE}"/>
              </a:ext>
            </a:extLst>
          </p:cNvPr>
          <p:cNvGrpSpPr/>
          <p:nvPr/>
        </p:nvGrpSpPr>
        <p:grpSpPr>
          <a:xfrm>
            <a:off x="3335383" y="2392151"/>
            <a:ext cx="1766563" cy="1464440"/>
            <a:chOff x="3335383" y="2400860"/>
            <a:chExt cx="1766563" cy="146444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8D79D8D-E14A-4573-9FF1-173872554C39}"/>
                </a:ext>
              </a:extLst>
            </p:cNvPr>
            <p:cNvCxnSpPr>
              <a:cxnSpLocks/>
            </p:cNvCxnSpPr>
            <p:nvPr/>
          </p:nvCxnSpPr>
          <p:spPr>
            <a:xfrm>
              <a:off x="3335383" y="3865300"/>
              <a:ext cx="809893" cy="0"/>
            </a:xfrm>
            <a:prstGeom prst="line">
              <a:avLst/>
            </a:prstGeom>
            <a:ln w="38100">
              <a:solidFill>
                <a:srgbClr val="70706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9816DF-E109-40DB-AFA7-E9B81F5248A1}"/>
                </a:ext>
              </a:extLst>
            </p:cNvPr>
            <p:cNvCxnSpPr>
              <a:cxnSpLocks/>
            </p:cNvCxnSpPr>
            <p:nvPr/>
          </p:nvCxnSpPr>
          <p:spPr>
            <a:xfrm>
              <a:off x="4127858" y="2418278"/>
              <a:ext cx="901336" cy="0"/>
            </a:xfrm>
            <a:prstGeom prst="line">
              <a:avLst/>
            </a:prstGeom>
            <a:ln w="38100">
              <a:solidFill>
                <a:srgbClr val="70706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CF52561-70AD-49CE-91C4-4B3E5138E1A5}"/>
                </a:ext>
              </a:extLst>
            </p:cNvPr>
            <p:cNvCxnSpPr>
              <a:cxnSpLocks/>
            </p:cNvCxnSpPr>
            <p:nvPr/>
          </p:nvCxnSpPr>
          <p:spPr>
            <a:xfrm>
              <a:off x="4145276" y="2400860"/>
              <a:ext cx="0" cy="1464440"/>
            </a:xfrm>
            <a:prstGeom prst="line">
              <a:avLst/>
            </a:prstGeom>
            <a:ln w="38100">
              <a:solidFill>
                <a:srgbClr val="70706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C5198F80-839E-48C6-869B-BA50C19C8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31175" y="2568190"/>
              <a:ext cx="373478" cy="16806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0C421E4-1236-417F-8D94-69050719C0B1}"/>
              </a:ext>
            </a:extLst>
          </p:cNvPr>
          <p:cNvGrpSpPr/>
          <p:nvPr/>
        </p:nvGrpSpPr>
        <p:grpSpPr>
          <a:xfrm>
            <a:off x="1107779" y="2038462"/>
            <a:ext cx="922124" cy="550543"/>
            <a:chOff x="1107779" y="2038462"/>
            <a:chExt cx="922124" cy="550543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65C9767F-A8D9-42B3-AA20-57FB6E1C6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56425" y="2420940"/>
              <a:ext cx="373478" cy="168065"/>
            </a:xfrm>
            <a:prstGeom prst="rect">
              <a:avLst/>
            </a:prstGeom>
          </p:spPr>
        </p:pic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6BFE63D-C6F9-408B-B580-ED0CD90DF491}"/>
                </a:ext>
              </a:extLst>
            </p:cNvPr>
            <p:cNvCxnSpPr>
              <a:cxnSpLocks/>
            </p:cNvCxnSpPr>
            <p:nvPr/>
          </p:nvCxnSpPr>
          <p:spPr>
            <a:xfrm>
              <a:off x="1107779" y="2038462"/>
              <a:ext cx="13062" cy="466510"/>
            </a:xfrm>
            <a:prstGeom prst="line">
              <a:avLst/>
            </a:prstGeom>
            <a:ln w="38100">
              <a:solidFill>
                <a:srgbClr val="70706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E572E0-0115-495A-946E-DE5ECFC50DCF}"/>
                </a:ext>
              </a:extLst>
            </p:cNvPr>
            <p:cNvCxnSpPr>
              <a:cxnSpLocks/>
            </p:cNvCxnSpPr>
            <p:nvPr/>
          </p:nvCxnSpPr>
          <p:spPr>
            <a:xfrm>
              <a:off x="1107779" y="2504972"/>
              <a:ext cx="660483" cy="0"/>
            </a:xfrm>
            <a:prstGeom prst="line">
              <a:avLst/>
            </a:prstGeom>
            <a:ln w="38100">
              <a:solidFill>
                <a:srgbClr val="70706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18A4C27-2E3A-4ED2-A8BC-86D63D0C2157}"/>
              </a:ext>
            </a:extLst>
          </p:cNvPr>
          <p:cNvGrpSpPr/>
          <p:nvPr/>
        </p:nvGrpSpPr>
        <p:grpSpPr>
          <a:xfrm rot="5400000">
            <a:off x="5913077" y="4943520"/>
            <a:ext cx="507055" cy="168065"/>
            <a:chOff x="4883882" y="5388262"/>
            <a:chExt cx="507055" cy="168065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C7516071-C445-4987-A7EA-9A579A75B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7459" y="5388262"/>
              <a:ext cx="373478" cy="168065"/>
            </a:xfrm>
            <a:prstGeom prst="rect">
              <a:avLst/>
            </a:prstGeom>
          </p:spPr>
        </p:pic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079A41A-EF84-4193-9C68-850DCFAC7B0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rot="16200000">
              <a:off x="5006588" y="5349587"/>
              <a:ext cx="1" cy="245414"/>
            </a:xfrm>
            <a:prstGeom prst="line">
              <a:avLst/>
            </a:prstGeom>
            <a:ln w="38100">
              <a:solidFill>
                <a:srgbClr val="70706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Action Button: Go Forward or Next 8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932852-78B8-49C6-B5E5-5C4C737E69AD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7" name="Action Button: Go Back or Previous 8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BEBF0C0-55E7-4082-B095-BA0978512FE1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DEC15259-E060-46AC-B244-63770613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90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AAF14E-2C5D-437A-AA69-7745545DC3F5}"/>
              </a:ext>
            </a:extLst>
          </p:cNvPr>
          <p:cNvSpPr/>
          <p:nvPr/>
        </p:nvSpPr>
        <p:spPr>
          <a:xfrm>
            <a:off x="-8" y="1525226"/>
            <a:ext cx="3526971" cy="5332774"/>
          </a:xfrm>
          <a:prstGeom prst="rect">
            <a:avLst/>
          </a:prstGeom>
          <a:solidFill>
            <a:srgbClr val="1FB0F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4BD1A-E96F-45C8-8D84-1ABF030D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Requêtes de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10723-ADB9-4FD7-823B-20A136EC42F5}"/>
              </a:ext>
            </a:extLst>
          </p:cNvPr>
          <p:cNvSpPr txBox="1"/>
          <p:nvPr/>
        </p:nvSpPr>
        <p:spPr>
          <a:xfrm>
            <a:off x="419091" y="2135633"/>
            <a:ext cx="26887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Analyse</a:t>
            </a:r>
            <a:endParaRPr lang="fr-FR" b="1" baseline="30000" dirty="0">
              <a:solidFill>
                <a:srgbClr val="1F8F42"/>
              </a:solidFill>
            </a:endParaRPr>
          </a:p>
          <a:p>
            <a:r>
              <a:rPr lang="fr-CA" baseline="30000" dirty="0"/>
              <a:t>Enregistrement; consiste en une requête, ses échantillons et ses analyses</a:t>
            </a:r>
          </a:p>
          <a:p>
            <a:endParaRPr lang="fr-CA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2316A09-3603-47F0-A23D-6D9A5C031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28220">
            <a:off x="17273" y="1314951"/>
            <a:ext cx="714375" cy="74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7804F-BF5C-4CED-80F7-4ECA79B49A6F}"/>
              </a:ext>
            </a:extLst>
          </p:cNvPr>
          <p:cNvSpPr txBox="1"/>
          <p:nvPr/>
        </p:nvSpPr>
        <p:spPr>
          <a:xfrm>
            <a:off x="3526962" y="4868844"/>
            <a:ext cx="866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baseline="30000" dirty="0">
                <a:solidFill>
                  <a:srgbClr val="1FB0FF"/>
                </a:solidFill>
              </a:rPr>
              <a:t>Il est facile de créer un modèle de requête pour des listes, des ressources et même des requêtes!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8F52D-B283-4657-97C9-96BACEB4A141}"/>
              </a:ext>
            </a:extLst>
          </p:cNvPr>
          <p:cNvSpPr txBox="1"/>
          <p:nvPr/>
        </p:nvSpPr>
        <p:spPr>
          <a:xfrm>
            <a:off x="3526961" y="1862965"/>
            <a:ext cx="729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aseline="30000" dirty="0"/>
              <a:t>Un outil simple pour créer des requêtes utilisant toutes les </a:t>
            </a:r>
            <a:r>
              <a:rPr lang="fr-CA" baseline="30000" dirty="0">
                <a:solidFill>
                  <a:srgbClr val="1FB0FF"/>
                </a:solidFill>
              </a:rPr>
              <a:t>Entités</a:t>
            </a:r>
            <a:r>
              <a:rPr lang="fr-CA" baseline="30000" dirty="0"/>
              <a:t> et les </a:t>
            </a:r>
            <a:r>
              <a:rPr lang="fr-CA" baseline="30000" dirty="0">
                <a:solidFill>
                  <a:srgbClr val="1FB0FF"/>
                </a:solidFill>
              </a:rPr>
              <a:t>Attributs</a:t>
            </a:r>
            <a:r>
              <a:rPr lang="fr-CA" baseline="30000" dirty="0"/>
              <a:t> du système; il suffit de choisir parmi les listes déroulantes!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E16AC2-C86F-4A76-BC67-51A2E09A1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752" y="2960503"/>
            <a:ext cx="3526971" cy="6321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D09E7F-9413-4612-A6CF-26DFD40A6892}"/>
              </a:ext>
            </a:extLst>
          </p:cNvPr>
          <p:cNvGrpSpPr/>
          <p:nvPr/>
        </p:nvGrpSpPr>
        <p:grpSpPr>
          <a:xfrm>
            <a:off x="12399198" y="2167607"/>
            <a:ext cx="5471422" cy="2565859"/>
            <a:chOff x="4645697" y="2225840"/>
            <a:chExt cx="5471422" cy="256585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D364F4-B177-4D39-A50D-84C7ED538511}"/>
                </a:ext>
              </a:extLst>
            </p:cNvPr>
            <p:cNvSpPr/>
            <p:nvPr/>
          </p:nvSpPr>
          <p:spPr>
            <a:xfrm>
              <a:off x="4689242" y="2269385"/>
              <a:ext cx="5427877" cy="2522314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45D66-1DF7-4514-BF5D-2165656EF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697" y="2225840"/>
              <a:ext cx="5427877" cy="252231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F0F06D5-E74E-4BF5-AE52-784C52F36F3B}"/>
              </a:ext>
            </a:extLst>
          </p:cNvPr>
          <p:cNvSpPr/>
          <p:nvPr/>
        </p:nvSpPr>
        <p:spPr>
          <a:xfrm>
            <a:off x="4752037" y="3813587"/>
            <a:ext cx="1822934" cy="156754"/>
          </a:xfrm>
          <a:prstGeom prst="rect">
            <a:avLst/>
          </a:prstGeom>
          <a:noFill/>
          <a:ln w="1905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9C8675-B42D-492E-A64A-DC7A4BBF35FC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Action Button: Go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2BA961-367E-4BB3-AB99-E9192625E563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E62F53E-5AA2-43E4-9A01-06860F33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13</a:t>
            </a:fld>
            <a:endParaRPr lang="fr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BD122E-D445-4AD5-9823-45AAC3772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3095532"/>
            <a:ext cx="3526969" cy="4004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CA04987-F7CF-4B1A-B989-DD59868E7BAB}"/>
              </a:ext>
            </a:extLst>
          </p:cNvPr>
          <p:cNvGrpSpPr/>
          <p:nvPr/>
        </p:nvGrpSpPr>
        <p:grpSpPr>
          <a:xfrm>
            <a:off x="4000715" y="2346986"/>
            <a:ext cx="7580939" cy="2244253"/>
            <a:chOff x="4000715" y="2346986"/>
            <a:chExt cx="7580939" cy="224425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AF4BF3-87FB-4605-8775-0759B9E2F2F8}"/>
                </a:ext>
              </a:extLst>
            </p:cNvPr>
            <p:cNvSpPr/>
            <p:nvPr/>
          </p:nvSpPr>
          <p:spPr>
            <a:xfrm>
              <a:off x="4045102" y="2382498"/>
              <a:ext cx="7536552" cy="2208741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2D09ED-52B8-4E24-9F75-9A09FE9F9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715" y="2346986"/>
              <a:ext cx="7536552" cy="218638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7D2B9EC-5ADC-4F91-9264-0099A0A26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7" y="3702611"/>
            <a:ext cx="3545417" cy="17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F991-FAE5-4B88-B2EC-B723117F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Requêtes de données (suite)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69F13-8795-4B95-8A16-41E482293AAB}"/>
              </a:ext>
            </a:extLst>
          </p:cNvPr>
          <p:cNvSpPr txBox="1"/>
          <p:nvPr/>
        </p:nvSpPr>
        <p:spPr>
          <a:xfrm>
            <a:off x="838200" y="1909187"/>
            <a:ext cx="38083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Configurer les données</a:t>
            </a:r>
            <a:endParaRPr lang="fr-FR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Ajouter et éditer des listes et leurs attributs,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Trier les données, Utiliser différents types de champs,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Données de référence de toute autre liste existante,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Gérer des données ‘’</a:t>
            </a:r>
            <a:r>
              <a:rPr lang="fr-CA" b="1" baseline="30000" dirty="0">
                <a:solidFill>
                  <a:srgbClr val="1FB0FF"/>
                </a:solidFill>
              </a:rPr>
              <a:t>obligatoires</a:t>
            </a:r>
            <a:r>
              <a:rPr lang="fr-CA" baseline="30000" dirty="0"/>
              <a:t>’’ ou ‘</a:t>
            </a:r>
            <a:r>
              <a:rPr lang="fr-CA" b="1" baseline="30000" dirty="0">
                <a:solidFill>
                  <a:srgbClr val="1FB0FF"/>
                </a:solidFill>
              </a:rPr>
              <a:t>’en lecture seulement</a:t>
            </a:r>
            <a:r>
              <a:rPr lang="fr-CA" baseline="30000" dirty="0"/>
              <a:t>’’ et bien plus encore !</a:t>
            </a:r>
            <a:endParaRPr lang="fr-FR" b="1" baseline="30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2D86F-89C2-43B7-B6D1-07201FE06A76}"/>
              </a:ext>
            </a:extLst>
          </p:cNvPr>
          <p:cNvGrpSpPr/>
          <p:nvPr/>
        </p:nvGrpSpPr>
        <p:grpSpPr>
          <a:xfrm>
            <a:off x="-2699032" y="1966228"/>
            <a:ext cx="2253980" cy="3450809"/>
            <a:chOff x="838200" y="2986405"/>
            <a:chExt cx="2253980" cy="34508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4441B0-5675-48B1-B4C6-463ABCD9E7F0}"/>
                </a:ext>
              </a:extLst>
            </p:cNvPr>
            <p:cNvSpPr/>
            <p:nvPr/>
          </p:nvSpPr>
          <p:spPr>
            <a:xfrm>
              <a:off x="933450" y="3110230"/>
              <a:ext cx="2158730" cy="33269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B84A66B-E8A0-44A9-B580-C9D4D801F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986405"/>
              <a:ext cx="2158730" cy="332698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E02437-7F09-4482-BB60-5D22B0DD443E}"/>
              </a:ext>
            </a:extLst>
          </p:cNvPr>
          <p:cNvGrpSpPr/>
          <p:nvPr/>
        </p:nvGrpSpPr>
        <p:grpSpPr>
          <a:xfrm>
            <a:off x="12721840" y="2090053"/>
            <a:ext cx="5791200" cy="2978150"/>
            <a:chOff x="5562600" y="1939925"/>
            <a:chExt cx="5791200" cy="2978150"/>
          </a:xfrm>
        </p:grpSpPr>
        <p:pic>
          <p:nvPicPr>
            <p:cNvPr id="5" name="Picture 8" descr="list 3">
              <a:extLst>
                <a:ext uri="{FF2B5EF4-FFF2-40B4-BE49-F238E27FC236}">
                  <a16:creationId xmlns:a16="http://schemas.microsoft.com/office/drawing/2014/main" id="{C163DE7D-A4A4-434B-A8AF-96C1BD051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939925"/>
              <a:ext cx="5791200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837FCC-79EC-4419-8709-4037014D74E3}"/>
                </a:ext>
              </a:extLst>
            </p:cNvPr>
            <p:cNvSpPr/>
            <p:nvPr/>
          </p:nvSpPr>
          <p:spPr>
            <a:xfrm>
              <a:off x="5647387" y="3518312"/>
              <a:ext cx="1229663" cy="148813"/>
            </a:xfrm>
            <a:prstGeom prst="rect">
              <a:avLst/>
            </a:prstGeom>
            <a:noFill/>
            <a:ln w="19050">
              <a:solidFill>
                <a:srgbClr val="1F8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ED8951-A4DB-4697-B901-43426F910315}"/>
                </a:ext>
              </a:extLst>
            </p:cNvPr>
            <p:cNvSpPr/>
            <p:nvPr/>
          </p:nvSpPr>
          <p:spPr>
            <a:xfrm>
              <a:off x="9200212" y="3280187"/>
              <a:ext cx="1229663" cy="148813"/>
            </a:xfrm>
            <a:prstGeom prst="rect">
              <a:avLst/>
            </a:prstGeom>
            <a:noFill/>
            <a:ln w="19050">
              <a:solidFill>
                <a:srgbClr val="1F8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71FB0-9BEE-47AA-AEB5-539603852844}"/>
                </a:ext>
              </a:extLst>
            </p:cNvPr>
            <p:cNvSpPr/>
            <p:nvPr/>
          </p:nvSpPr>
          <p:spPr>
            <a:xfrm>
              <a:off x="6990412" y="4362450"/>
              <a:ext cx="1820213" cy="123825"/>
            </a:xfrm>
            <a:prstGeom prst="rect">
              <a:avLst/>
            </a:prstGeom>
            <a:noFill/>
            <a:ln w="19050">
              <a:solidFill>
                <a:srgbClr val="1F8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 dirty="0"/>
            </a:p>
          </p:txBody>
        </p:sp>
      </p:grpSp>
      <p:sp>
        <p:nvSpPr>
          <p:cNvPr id="13" name="Action Button: Go Forward or Nex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2294432-53B6-4E51-BADD-5881E2FE61AB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Action Button: Go Back or Previous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B69C535-E2F6-4CE5-887E-14595736EE7D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4260E7B-56A1-43CE-8FE9-0F8958EC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14</a:t>
            </a:fld>
            <a:endParaRPr lang="fr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282CB4-3349-4CDC-B5A7-1C21B0FC6B54}"/>
              </a:ext>
            </a:extLst>
          </p:cNvPr>
          <p:cNvGrpSpPr/>
          <p:nvPr/>
        </p:nvGrpSpPr>
        <p:grpSpPr>
          <a:xfrm>
            <a:off x="-3349119" y="3368794"/>
            <a:ext cx="2720270" cy="3418192"/>
            <a:chOff x="276660" y="3142754"/>
            <a:chExt cx="2720270" cy="34181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D6706D-E923-40C4-8493-ED8FB122AC13}"/>
                </a:ext>
              </a:extLst>
            </p:cNvPr>
            <p:cNvSpPr/>
            <p:nvPr/>
          </p:nvSpPr>
          <p:spPr>
            <a:xfrm>
              <a:off x="375771" y="3233962"/>
              <a:ext cx="2621159" cy="33269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4D28C8-6F06-4B13-84CF-AD284BA21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0" y="3142754"/>
              <a:ext cx="2666667" cy="336507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21E33B-898B-41AF-A2D9-CF1935E8D555}"/>
              </a:ext>
            </a:extLst>
          </p:cNvPr>
          <p:cNvGrpSpPr/>
          <p:nvPr/>
        </p:nvGrpSpPr>
        <p:grpSpPr>
          <a:xfrm>
            <a:off x="5228070" y="1772005"/>
            <a:ext cx="6963930" cy="3566871"/>
            <a:chOff x="5228070" y="1772005"/>
            <a:chExt cx="6963930" cy="35668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28254-F9D7-499F-B025-D1BEE911E8AA}"/>
                </a:ext>
              </a:extLst>
            </p:cNvPr>
            <p:cNvSpPr/>
            <p:nvPr/>
          </p:nvSpPr>
          <p:spPr>
            <a:xfrm>
              <a:off x="5228070" y="1772005"/>
              <a:ext cx="6883216" cy="35175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F4CB0D-3D4B-48D6-881B-38D52707C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783" y="1857832"/>
              <a:ext cx="6883217" cy="348104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4D5187-D857-4F3C-9C20-89E416B3D5F1}"/>
              </a:ext>
            </a:extLst>
          </p:cNvPr>
          <p:cNvSpPr/>
          <p:nvPr/>
        </p:nvSpPr>
        <p:spPr>
          <a:xfrm>
            <a:off x="6109352" y="3140340"/>
            <a:ext cx="933527" cy="105137"/>
          </a:xfrm>
          <a:prstGeom prst="rect">
            <a:avLst/>
          </a:prstGeom>
          <a:noFill/>
          <a:ln w="1905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33FBA2-680D-4AF3-A7BC-AF05F52BC7A2}"/>
              </a:ext>
            </a:extLst>
          </p:cNvPr>
          <p:cNvSpPr/>
          <p:nvPr/>
        </p:nvSpPr>
        <p:spPr>
          <a:xfrm>
            <a:off x="8291033" y="2964505"/>
            <a:ext cx="326196" cy="315844"/>
          </a:xfrm>
          <a:prstGeom prst="rect">
            <a:avLst/>
          </a:prstGeom>
          <a:noFill/>
          <a:ln w="1905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4A8B8E-3BFF-46AD-9FB5-9DD1DD54146F}"/>
              </a:ext>
            </a:extLst>
          </p:cNvPr>
          <p:cNvSpPr/>
          <p:nvPr/>
        </p:nvSpPr>
        <p:spPr>
          <a:xfrm>
            <a:off x="7410021" y="3892447"/>
            <a:ext cx="1748970" cy="152400"/>
          </a:xfrm>
          <a:prstGeom prst="rect">
            <a:avLst/>
          </a:prstGeom>
          <a:noFill/>
          <a:ln w="1905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ADBB89-77F0-44B6-B39E-217205328592}"/>
              </a:ext>
            </a:extLst>
          </p:cNvPr>
          <p:cNvGrpSpPr/>
          <p:nvPr/>
        </p:nvGrpSpPr>
        <p:grpSpPr>
          <a:xfrm>
            <a:off x="717412" y="3219389"/>
            <a:ext cx="3422174" cy="3406720"/>
            <a:chOff x="212317" y="3289058"/>
            <a:chExt cx="3422174" cy="34067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91E229-22C4-40FA-ACFC-FC70227AE143}"/>
                </a:ext>
              </a:extLst>
            </p:cNvPr>
            <p:cNvSpPr/>
            <p:nvPr/>
          </p:nvSpPr>
          <p:spPr>
            <a:xfrm>
              <a:off x="300864" y="3368794"/>
              <a:ext cx="3333627" cy="33269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4E81F5-DAC3-44F2-8167-65E956842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17" y="3289058"/>
              <a:ext cx="3352381" cy="332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7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F9E083B-5D9F-455C-92E0-BC8695ADF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28" y="2889125"/>
            <a:ext cx="3630417" cy="6196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589857D-252F-474B-9E46-307BA70314AE}"/>
              </a:ext>
            </a:extLst>
          </p:cNvPr>
          <p:cNvGrpSpPr/>
          <p:nvPr/>
        </p:nvGrpSpPr>
        <p:grpSpPr>
          <a:xfrm>
            <a:off x="-4112342" y="4820562"/>
            <a:ext cx="2094694" cy="2004279"/>
            <a:chOff x="1049121" y="4672089"/>
            <a:chExt cx="2094694" cy="200427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A9FD11-9894-4CF9-8DF5-D06B695910E4}"/>
                </a:ext>
              </a:extLst>
            </p:cNvPr>
            <p:cNvSpPr/>
            <p:nvPr/>
          </p:nvSpPr>
          <p:spPr>
            <a:xfrm>
              <a:off x="1049121" y="4729239"/>
              <a:ext cx="2028019" cy="19471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AD1BAD-C1FD-4529-BAC2-4C6F3297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796" y="4672089"/>
              <a:ext cx="2028019" cy="194712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100782-8674-49C6-91C3-38867F22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Les données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7BC78-4486-40A8-BF58-65C67FEAE74A}"/>
              </a:ext>
            </a:extLst>
          </p:cNvPr>
          <p:cNvSpPr txBox="1"/>
          <p:nvPr/>
        </p:nvSpPr>
        <p:spPr>
          <a:xfrm>
            <a:off x="838200" y="1631848"/>
            <a:ext cx="3808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Obtenir des données</a:t>
            </a:r>
            <a:endParaRPr lang="fr-FR" b="1" baseline="30000" dirty="0"/>
          </a:p>
          <a:p>
            <a:r>
              <a:rPr lang="fr-CA" baseline="30000" dirty="0"/>
              <a:t>Choisissez une entité, choisissez un modèle de requête et complétez les critères.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DCFA3-14E3-4B30-B665-0604EE9DCC14}"/>
              </a:ext>
            </a:extLst>
          </p:cNvPr>
          <p:cNvSpPr txBox="1"/>
          <p:nvPr/>
        </p:nvSpPr>
        <p:spPr>
          <a:xfrm>
            <a:off x="838200" y="3894866"/>
            <a:ext cx="436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Reporter des données</a:t>
            </a:r>
            <a:endParaRPr lang="fr-FR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Les données sont rapportées à l’aide de modèles de rapport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>
                <a:solidFill>
                  <a:srgbClr val="1FB0FF"/>
                </a:solidFill>
              </a:rPr>
              <a:t>Formats de rapport</a:t>
            </a:r>
            <a:r>
              <a:rPr lang="fr-CA" baseline="30000" dirty="0"/>
              <a:t>: Adobe, MS-Word, MS-Excel</a:t>
            </a:r>
            <a:endParaRPr lang="fr-FR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BF9FC-555B-453B-9070-272F08AF923F}"/>
              </a:ext>
            </a:extLst>
          </p:cNvPr>
          <p:cNvSpPr txBox="1"/>
          <p:nvPr/>
        </p:nvSpPr>
        <p:spPr>
          <a:xfrm>
            <a:off x="6469380" y="1859122"/>
            <a:ext cx="5446396" cy="90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Exportation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Les données peuvent être exportées en utilisant directement à partir de n’importe quel écran en un seul clic.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Les données choisies sont exportées vers MS-Excel au format </a:t>
            </a:r>
            <a:r>
              <a:rPr lang="fr-CA" baseline="30000" dirty="0">
                <a:solidFill>
                  <a:srgbClr val="1FB0FF"/>
                </a:solidFill>
              </a:rPr>
              <a:t>« .</a:t>
            </a:r>
            <a:r>
              <a:rPr lang="fr-CA" b="1" baseline="30000" dirty="0">
                <a:solidFill>
                  <a:srgbClr val="1FB0FF"/>
                </a:solidFill>
              </a:rPr>
              <a:t>csv</a:t>
            </a:r>
            <a:r>
              <a:rPr lang="fr-CA" baseline="30000" dirty="0">
                <a:solidFill>
                  <a:srgbClr val="1FB0FF"/>
                </a:solidFill>
              </a:rPr>
              <a:t> ».</a:t>
            </a:r>
            <a:endParaRPr lang="fr-FR" baseline="30000" dirty="0">
              <a:solidFill>
                <a:srgbClr val="1FB0FF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5AAFBA-3166-48EA-A58E-74CD8C93E72A}"/>
              </a:ext>
            </a:extLst>
          </p:cNvPr>
          <p:cNvGrpSpPr/>
          <p:nvPr/>
        </p:nvGrpSpPr>
        <p:grpSpPr>
          <a:xfrm>
            <a:off x="8001146" y="2763639"/>
            <a:ext cx="3736228" cy="2572582"/>
            <a:chOff x="6635896" y="2763639"/>
            <a:chExt cx="3736228" cy="25725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E17281-99DB-4E67-8E64-7AF1CFEB14FD}"/>
                </a:ext>
              </a:extLst>
            </p:cNvPr>
            <p:cNvSpPr/>
            <p:nvPr/>
          </p:nvSpPr>
          <p:spPr>
            <a:xfrm>
              <a:off x="6635896" y="2763639"/>
              <a:ext cx="3669553" cy="25344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DC9506-98BB-4030-95BD-B5FB9DDB9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571" y="2829995"/>
              <a:ext cx="3669553" cy="25062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7E23E3-41AA-4B4C-88E3-7F3AFB927092}"/>
              </a:ext>
            </a:extLst>
          </p:cNvPr>
          <p:cNvGrpSpPr/>
          <p:nvPr/>
        </p:nvGrpSpPr>
        <p:grpSpPr>
          <a:xfrm>
            <a:off x="12358682" y="4502783"/>
            <a:ext cx="5303838" cy="1590675"/>
            <a:chOff x="6888162" y="4461969"/>
            <a:chExt cx="5303838" cy="15906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FCFD50-E647-4E03-BAA2-140895D542D7}"/>
                </a:ext>
              </a:extLst>
            </p:cNvPr>
            <p:cNvSpPr/>
            <p:nvPr/>
          </p:nvSpPr>
          <p:spPr>
            <a:xfrm>
              <a:off x="6888162" y="4461969"/>
              <a:ext cx="5246688" cy="1543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0" name="Picture 7" descr="csv 2">
              <a:extLst>
                <a:ext uri="{FF2B5EF4-FFF2-40B4-BE49-F238E27FC236}">
                  <a16:creationId xmlns:a16="http://schemas.microsoft.com/office/drawing/2014/main" id="{543994C3-97AE-47DF-BE73-68A51F27A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2" y="4509594"/>
              <a:ext cx="5246688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FA8913E-CAD2-4A7C-ABA3-57AA628BAE44}"/>
              </a:ext>
            </a:extLst>
          </p:cNvPr>
          <p:cNvGrpSpPr/>
          <p:nvPr/>
        </p:nvGrpSpPr>
        <p:grpSpPr>
          <a:xfrm>
            <a:off x="-1708217" y="2244980"/>
            <a:ext cx="1518689" cy="1585777"/>
            <a:chOff x="26468" y="2285885"/>
            <a:chExt cx="1518689" cy="158577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ABC8AC-A451-4E38-A228-253D3FA455C7}"/>
                </a:ext>
              </a:extLst>
            </p:cNvPr>
            <p:cNvSpPr/>
            <p:nvPr/>
          </p:nvSpPr>
          <p:spPr>
            <a:xfrm>
              <a:off x="26468" y="2314460"/>
              <a:ext cx="1480589" cy="15572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84F6EF-2F59-4CC8-B33A-13DE943C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8" y="2285885"/>
              <a:ext cx="1480589" cy="154650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658AF9-1076-4BCC-845F-E3172F3E3A35}"/>
              </a:ext>
            </a:extLst>
          </p:cNvPr>
          <p:cNvGrpSpPr/>
          <p:nvPr/>
        </p:nvGrpSpPr>
        <p:grpSpPr>
          <a:xfrm>
            <a:off x="-2130163" y="2364144"/>
            <a:ext cx="2103309" cy="1278285"/>
            <a:chOff x="1432803" y="2696921"/>
            <a:chExt cx="2103309" cy="127828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C21843-1479-4DF9-BA2F-8018A2FCA250}"/>
                </a:ext>
              </a:extLst>
            </p:cNvPr>
            <p:cNvSpPr/>
            <p:nvPr/>
          </p:nvSpPr>
          <p:spPr>
            <a:xfrm>
              <a:off x="1432803" y="2730762"/>
              <a:ext cx="2103179" cy="1244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FB7D63C-CE28-4E8B-B5DE-F50DC5EB7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71" y="2696921"/>
              <a:ext cx="2069841" cy="124444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A32A64-2441-498E-831E-1EEE99447F70}"/>
              </a:ext>
            </a:extLst>
          </p:cNvPr>
          <p:cNvGrpSpPr/>
          <p:nvPr/>
        </p:nvGrpSpPr>
        <p:grpSpPr>
          <a:xfrm>
            <a:off x="-2679009" y="3325632"/>
            <a:ext cx="2219049" cy="1309325"/>
            <a:chOff x="3455360" y="2664390"/>
            <a:chExt cx="2219049" cy="130932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DDCF7F-4A5F-4C26-A6E3-A335C7FCBCDE}"/>
                </a:ext>
              </a:extLst>
            </p:cNvPr>
            <p:cNvSpPr/>
            <p:nvPr/>
          </p:nvSpPr>
          <p:spPr>
            <a:xfrm>
              <a:off x="3455360" y="2713205"/>
              <a:ext cx="2176431" cy="12605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CB8601-470A-43F4-8700-E72377AD4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978" y="2664390"/>
              <a:ext cx="2176431" cy="12444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565927-FA4E-45B0-942A-D3318CA5B214}"/>
              </a:ext>
            </a:extLst>
          </p:cNvPr>
          <p:cNvGrpSpPr/>
          <p:nvPr/>
        </p:nvGrpSpPr>
        <p:grpSpPr>
          <a:xfrm>
            <a:off x="-1902344" y="4749781"/>
            <a:ext cx="1846313" cy="2117314"/>
            <a:chOff x="3609642" y="4608123"/>
            <a:chExt cx="1846313" cy="211731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C76F62-6964-4A01-8195-EBA10C73F36D}"/>
                </a:ext>
              </a:extLst>
            </p:cNvPr>
            <p:cNvSpPr/>
            <p:nvPr/>
          </p:nvSpPr>
          <p:spPr>
            <a:xfrm>
              <a:off x="3609642" y="4650377"/>
              <a:ext cx="1765769" cy="20750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D766888-FFAC-4C7D-933E-749552E2B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186" y="4608123"/>
              <a:ext cx="1765769" cy="2075060"/>
            </a:xfrm>
            <a:prstGeom prst="rect">
              <a:avLst/>
            </a:prstGeom>
          </p:spPr>
        </p:pic>
      </p:grpSp>
      <p:pic>
        <p:nvPicPr>
          <p:cNvPr id="40" name="Picture 5" descr="b_csv">
            <a:extLst>
              <a:ext uri="{FF2B5EF4-FFF2-40B4-BE49-F238E27FC236}">
                <a16:creationId xmlns:a16="http://schemas.microsoft.com/office/drawing/2014/main" id="{043D97CB-EC65-41AF-83BB-6BA9CA04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615" y="2574764"/>
            <a:ext cx="666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ction Button: Go Forward or Next 4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F22CFD4-D97D-4030-8655-1880B6371254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Action Button: Go Back or Previous 4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7BB6E5-5518-403C-9CA8-6593E799B2D1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2D57B7BE-76B2-4048-B3B6-C34298FD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15</a:t>
            </a:fld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1BD45-B518-4E68-A454-A216D64FB3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07" y="2757173"/>
            <a:ext cx="1130159" cy="2920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131BA5-CC4B-4CAF-8DBF-CD5E20A6AE8D}"/>
              </a:ext>
            </a:extLst>
          </p:cNvPr>
          <p:cNvGrpSpPr/>
          <p:nvPr/>
        </p:nvGrpSpPr>
        <p:grpSpPr>
          <a:xfrm>
            <a:off x="6536055" y="4590145"/>
            <a:ext cx="5303838" cy="1669610"/>
            <a:chOff x="6536055" y="4545695"/>
            <a:chExt cx="5303838" cy="166961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2D5DAC-9E65-48AC-A70E-3EC5AB4C15CD}"/>
                </a:ext>
              </a:extLst>
            </p:cNvPr>
            <p:cNvSpPr/>
            <p:nvPr/>
          </p:nvSpPr>
          <p:spPr>
            <a:xfrm>
              <a:off x="6536055" y="4545695"/>
              <a:ext cx="5246688" cy="16254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3EE176-1493-4498-8BEE-6885DEB30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205" y="4589848"/>
              <a:ext cx="5246688" cy="162545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DD7C60-9B44-40A7-A605-00451C31CE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04" y="589734"/>
            <a:ext cx="2520844" cy="36399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B2EE86-C975-4D39-8761-14E2A032E607}"/>
              </a:ext>
            </a:extLst>
          </p:cNvPr>
          <p:cNvGrpSpPr/>
          <p:nvPr/>
        </p:nvGrpSpPr>
        <p:grpSpPr>
          <a:xfrm>
            <a:off x="125211" y="2502032"/>
            <a:ext cx="2229042" cy="1281440"/>
            <a:chOff x="125211" y="2502032"/>
            <a:chExt cx="2229042" cy="128144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1A02DB-F2F5-47A2-9039-DC8143A5A1C7}"/>
                </a:ext>
              </a:extLst>
            </p:cNvPr>
            <p:cNvSpPr/>
            <p:nvPr/>
          </p:nvSpPr>
          <p:spPr>
            <a:xfrm>
              <a:off x="177822" y="2522962"/>
              <a:ext cx="2176431" cy="12605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4474A9-FC18-4B7D-A9F8-22B6C1E8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1" y="2502032"/>
              <a:ext cx="2190740" cy="124444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3182BC-CB4B-48C6-83FD-9D592245EF4A}"/>
              </a:ext>
            </a:extLst>
          </p:cNvPr>
          <p:cNvGrpSpPr/>
          <p:nvPr/>
        </p:nvGrpSpPr>
        <p:grpSpPr>
          <a:xfrm>
            <a:off x="3310662" y="4708046"/>
            <a:ext cx="2603594" cy="2123800"/>
            <a:chOff x="3415437" y="4612796"/>
            <a:chExt cx="2603594" cy="21238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5E023CE-E60D-4D97-962F-A1FD82EAAE59}"/>
                </a:ext>
              </a:extLst>
            </p:cNvPr>
            <p:cNvSpPr/>
            <p:nvPr/>
          </p:nvSpPr>
          <p:spPr>
            <a:xfrm>
              <a:off x="4253262" y="4661536"/>
              <a:ext cx="1765769" cy="20750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C9AD900-FE99-4947-8C45-D64E83C9B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437" y="4612796"/>
              <a:ext cx="2551048" cy="207506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4890306-51F3-4CAE-9A4A-C961E164A4E0}"/>
              </a:ext>
            </a:extLst>
          </p:cNvPr>
          <p:cNvGrpSpPr/>
          <p:nvPr/>
        </p:nvGrpSpPr>
        <p:grpSpPr>
          <a:xfrm>
            <a:off x="107727" y="4596197"/>
            <a:ext cx="3097370" cy="2218219"/>
            <a:chOff x="216892" y="4603335"/>
            <a:chExt cx="3140605" cy="224918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E5CAF6-5FBB-43BB-ADF2-D00CD7EF7F85}"/>
                </a:ext>
              </a:extLst>
            </p:cNvPr>
            <p:cNvSpPr/>
            <p:nvPr/>
          </p:nvSpPr>
          <p:spPr>
            <a:xfrm>
              <a:off x="254992" y="4661464"/>
              <a:ext cx="3102505" cy="21910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F775585-4AF7-479D-BDCC-E01448C2B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92" y="4603335"/>
              <a:ext cx="3092191" cy="2211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2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82F7-C5A1-4A75-A9FE-46AE999B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E0C1C-0DF4-438B-A084-D969C7EE6F5C}"/>
              </a:ext>
            </a:extLst>
          </p:cNvPr>
          <p:cNvSpPr txBox="1"/>
          <p:nvPr/>
        </p:nvSpPr>
        <p:spPr>
          <a:xfrm>
            <a:off x="647448" y="1734021"/>
            <a:ext cx="106412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Fréquence de test / méthode</a:t>
            </a:r>
          </a:p>
          <a:p>
            <a:r>
              <a:rPr lang="fr-CA" baseline="30000" dirty="0"/>
              <a:t>La configuration des plans de test automatise les tests de routine!</a:t>
            </a:r>
            <a:endParaRPr lang="fr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704952-6861-4906-9364-E8A006ECAF64}"/>
              </a:ext>
            </a:extLst>
          </p:cNvPr>
          <p:cNvGrpSpPr/>
          <p:nvPr/>
        </p:nvGrpSpPr>
        <p:grpSpPr>
          <a:xfrm>
            <a:off x="-8828249" y="3672615"/>
            <a:ext cx="7968347" cy="1253220"/>
            <a:chOff x="1617613" y="4064905"/>
            <a:chExt cx="7968347" cy="12532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69C17-7A06-42D2-A47F-EFF3973D1862}"/>
                </a:ext>
              </a:extLst>
            </p:cNvPr>
            <p:cNvSpPr/>
            <p:nvPr/>
          </p:nvSpPr>
          <p:spPr>
            <a:xfrm>
              <a:off x="1617613" y="4108238"/>
              <a:ext cx="7924801" cy="1209887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Picture 11" descr="tp 2a">
              <a:extLst>
                <a:ext uri="{FF2B5EF4-FFF2-40B4-BE49-F238E27FC236}">
                  <a16:creationId xmlns:a16="http://schemas.microsoft.com/office/drawing/2014/main" id="{565737A1-7A3D-4359-BE89-8A91584C4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160" y="4064905"/>
              <a:ext cx="792480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AB87D-E694-4E3D-92F0-01B9141EB039}"/>
              </a:ext>
            </a:extLst>
          </p:cNvPr>
          <p:cNvGrpSpPr/>
          <p:nvPr/>
        </p:nvGrpSpPr>
        <p:grpSpPr>
          <a:xfrm>
            <a:off x="-8130065" y="4821115"/>
            <a:ext cx="8001683" cy="1335938"/>
            <a:chOff x="2315797" y="5213405"/>
            <a:chExt cx="8001683" cy="13359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6CD169-2DCB-49CF-A306-18434018A4AF}"/>
                </a:ext>
              </a:extLst>
            </p:cNvPr>
            <p:cNvSpPr/>
            <p:nvPr/>
          </p:nvSpPr>
          <p:spPr>
            <a:xfrm>
              <a:off x="2315797" y="5213405"/>
              <a:ext cx="7958137" cy="1274763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7" name="Picture 12" descr="tp 3">
              <a:extLst>
                <a:ext uri="{FF2B5EF4-FFF2-40B4-BE49-F238E27FC236}">
                  <a16:creationId xmlns:a16="http://schemas.microsoft.com/office/drawing/2014/main" id="{C2819084-FD27-4AE8-8BE1-44524FFA3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343" y="5274580"/>
              <a:ext cx="7958137" cy="1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E4AF91-28A3-4F50-BDB5-7F346720050C}"/>
              </a:ext>
            </a:extLst>
          </p:cNvPr>
          <p:cNvGrpSpPr/>
          <p:nvPr/>
        </p:nvGrpSpPr>
        <p:grpSpPr>
          <a:xfrm>
            <a:off x="-9833250" y="1957072"/>
            <a:ext cx="8086664" cy="1672210"/>
            <a:chOff x="612612" y="2349362"/>
            <a:chExt cx="8086664" cy="16722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FE8431-C2FF-4E3E-A40F-5355CF203C06}"/>
                </a:ext>
              </a:extLst>
            </p:cNvPr>
            <p:cNvSpPr/>
            <p:nvPr/>
          </p:nvSpPr>
          <p:spPr>
            <a:xfrm>
              <a:off x="612612" y="2349362"/>
              <a:ext cx="8051828" cy="1628665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C06697-5EA9-433C-953B-3008F262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48" y="2392907"/>
              <a:ext cx="8051828" cy="162866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CF955-96C9-4ADB-A8CF-ACD474799482}"/>
              </a:ext>
            </a:extLst>
          </p:cNvPr>
          <p:cNvSpPr/>
          <p:nvPr/>
        </p:nvSpPr>
        <p:spPr>
          <a:xfrm>
            <a:off x="-8416765" y="3439479"/>
            <a:ext cx="1724297" cy="189803"/>
          </a:xfrm>
          <a:prstGeom prst="rect">
            <a:avLst/>
          </a:prstGeom>
          <a:noFill/>
          <a:ln w="1905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5EFA1-B730-4E06-B596-3429D1A3A098}"/>
              </a:ext>
            </a:extLst>
          </p:cNvPr>
          <p:cNvSpPr/>
          <p:nvPr/>
        </p:nvSpPr>
        <p:spPr>
          <a:xfrm>
            <a:off x="-8082165" y="3800885"/>
            <a:ext cx="1145857" cy="169820"/>
          </a:xfrm>
          <a:prstGeom prst="rect">
            <a:avLst/>
          </a:prstGeom>
          <a:noFill/>
          <a:ln w="1905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555650-B9B0-414B-B5EE-71083C3AD57C}"/>
              </a:ext>
            </a:extLst>
          </p:cNvPr>
          <p:cNvSpPr/>
          <p:nvPr/>
        </p:nvSpPr>
        <p:spPr>
          <a:xfrm>
            <a:off x="-6222885" y="4989605"/>
            <a:ext cx="1145857" cy="169820"/>
          </a:xfrm>
          <a:prstGeom prst="rect">
            <a:avLst/>
          </a:prstGeom>
          <a:noFill/>
          <a:ln w="1905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22" name="Action Button: Go Forward or Next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DAF8B1-980A-4737-B09A-69F4E1C77E57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Action Button: Go Back or Previous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A47D869-BCF9-4F6B-BA51-0B4A60704B3A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74A757DB-625D-4FA9-A8DC-32EEE4DF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16</a:t>
            </a:fld>
            <a:endParaRPr lang="fr-CA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1BB401-3708-405D-BD12-A95EA69173E6}"/>
              </a:ext>
            </a:extLst>
          </p:cNvPr>
          <p:cNvGrpSpPr/>
          <p:nvPr/>
        </p:nvGrpSpPr>
        <p:grpSpPr>
          <a:xfrm>
            <a:off x="25654" y="2206375"/>
            <a:ext cx="10360791" cy="1591395"/>
            <a:chOff x="25654" y="2158750"/>
            <a:chExt cx="10360791" cy="15913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01C258-ACBD-4632-A7BD-FDACC4DC4943}"/>
                </a:ext>
              </a:extLst>
            </p:cNvPr>
            <p:cNvSpPr/>
            <p:nvPr/>
          </p:nvSpPr>
          <p:spPr>
            <a:xfrm>
              <a:off x="25654" y="2158750"/>
              <a:ext cx="10322691" cy="1543770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42C28DC-F2A3-4546-BAD6-4E0E25B1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4" y="2201741"/>
              <a:ext cx="10322691" cy="15484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02003C-55E1-419F-A83B-49349CDC416F}"/>
              </a:ext>
            </a:extLst>
          </p:cNvPr>
          <p:cNvGrpSpPr/>
          <p:nvPr/>
        </p:nvGrpSpPr>
        <p:grpSpPr>
          <a:xfrm>
            <a:off x="408552" y="3518281"/>
            <a:ext cx="8000451" cy="3158743"/>
            <a:chOff x="275293" y="3361119"/>
            <a:chExt cx="8000451" cy="315874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4C591A-3317-40CC-B79E-C5554C2EEC03}"/>
                </a:ext>
              </a:extLst>
            </p:cNvPr>
            <p:cNvSpPr/>
            <p:nvPr/>
          </p:nvSpPr>
          <p:spPr>
            <a:xfrm>
              <a:off x="275293" y="3361119"/>
              <a:ext cx="7958138" cy="3075245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AC44F9E-3015-4C60-8789-7CCAB799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07" y="3427794"/>
              <a:ext cx="7958137" cy="309206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E68E8F-429F-4DAE-9384-561230DE391A}"/>
              </a:ext>
            </a:extLst>
          </p:cNvPr>
          <p:cNvGrpSpPr/>
          <p:nvPr/>
        </p:nvGrpSpPr>
        <p:grpSpPr>
          <a:xfrm>
            <a:off x="3299251" y="4372773"/>
            <a:ext cx="8963443" cy="2485226"/>
            <a:chOff x="1827193" y="3994949"/>
            <a:chExt cx="10362799" cy="287321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ED2F0D3-D832-41F7-B9E7-4CDF59C9FC2A}"/>
                </a:ext>
              </a:extLst>
            </p:cNvPr>
            <p:cNvSpPr/>
            <p:nvPr/>
          </p:nvSpPr>
          <p:spPr>
            <a:xfrm>
              <a:off x="1827193" y="3994949"/>
              <a:ext cx="10322691" cy="2815425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9E9CA93-E21C-4235-8499-78A92E45A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301" y="4034801"/>
              <a:ext cx="10322691" cy="2833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8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5D03-FA43-46FA-90B5-669657B9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 (suite)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CADD-62B3-452D-BB44-A04331D2920F}"/>
              </a:ext>
            </a:extLst>
          </p:cNvPr>
          <p:cNvSpPr txBox="1"/>
          <p:nvPr/>
        </p:nvSpPr>
        <p:spPr>
          <a:xfrm>
            <a:off x="838200" y="1690688"/>
            <a:ext cx="27231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Ressources</a:t>
            </a:r>
          </a:p>
          <a:p>
            <a:r>
              <a:rPr lang="fr-CA" baseline="30000" dirty="0"/>
              <a:t>Comme une méthode analytique - </a:t>
            </a:r>
            <a:r>
              <a:rPr lang="fr-CA" i="1" baseline="30000" dirty="0"/>
              <a:t>décrivez simplement la méthode, ses tests, ses validations et ses plans de CQ!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F9EB73-2C9B-492C-BE01-F0E9D61E0ADD}"/>
              </a:ext>
            </a:extLst>
          </p:cNvPr>
          <p:cNvGrpSpPr/>
          <p:nvPr/>
        </p:nvGrpSpPr>
        <p:grpSpPr>
          <a:xfrm>
            <a:off x="1972832" y="2539695"/>
            <a:ext cx="8202791" cy="3896522"/>
            <a:chOff x="1972832" y="2539695"/>
            <a:chExt cx="8202791" cy="38965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B7CD7D-25D1-49D7-82FB-44993630FC7A}"/>
                </a:ext>
              </a:extLst>
            </p:cNvPr>
            <p:cNvSpPr/>
            <p:nvPr/>
          </p:nvSpPr>
          <p:spPr>
            <a:xfrm>
              <a:off x="1972832" y="2539695"/>
              <a:ext cx="8159246" cy="3852977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11B78-6E91-4FFA-AA07-D60E14572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377" y="2583240"/>
              <a:ext cx="8159246" cy="385297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856607C-DF31-468F-B069-ED18F2ADBEAF}"/>
              </a:ext>
            </a:extLst>
          </p:cNvPr>
          <p:cNvSpPr/>
          <p:nvPr/>
        </p:nvSpPr>
        <p:spPr>
          <a:xfrm>
            <a:off x="2952206" y="3701146"/>
            <a:ext cx="2055223" cy="207657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Picture 8" descr="method 2">
            <a:extLst>
              <a:ext uri="{FF2B5EF4-FFF2-40B4-BE49-F238E27FC236}">
                <a16:creationId xmlns:a16="http://schemas.microsoft.com/office/drawing/2014/main" id="{03A7EF33-FD3F-4AD2-802D-0455B16B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86" y="3949701"/>
            <a:ext cx="8077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2FAE3B-0C10-48F7-9588-3C3FFC0B6983}"/>
              </a:ext>
            </a:extLst>
          </p:cNvPr>
          <p:cNvSpPr/>
          <p:nvPr/>
        </p:nvSpPr>
        <p:spPr>
          <a:xfrm>
            <a:off x="5007430" y="3701145"/>
            <a:ext cx="1985554" cy="207657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B9725-BE87-4522-B5E2-3D2EB94AE59B}"/>
              </a:ext>
            </a:extLst>
          </p:cNvPr>
          <p:cNvSpPr/>
          <p:nvPr/>
        </p:nvSpPr>
        <p:spPr>
          <a:xfrm>
            <a:off x="6992984" y="3701145"/>
            <a:ext cx="1523999" cy="207657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1A34C4-A47B-469C-BD6F-CDBAF4E2A0D0}"/>
              </a:ext>
            </a:extLst>
          </p:cNvPr>
          <p:cNvGrpSpPr/>
          <p:nvPr/>
        </p:nvGrpSpPr>
        <p:grpSpPr>
          <a:xfrm>
            <a:off x="2016377" y="4223657"/>
            <a:ext cx="8077200" cy="2169015"/>
            <a:chOff x="2016377" y="4223657"/>
            <a:chExt cx="8077200" cy="21690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F835E2-EEB4-44B3-9C51-4E4560205E7B}"/>
                </a:ext>
              </a:extLst>
            </p:cNvPr>
            <p:cNvSpPr/>
            <p:nvPr/>
          </p:nvSpPr>
          <p:spPr>
            <a:xfrm>
              <a:off x="2059922" y="4223657"/>
              <a:ext cx="6552855" cy="2169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3" name="Picture 10" descr="method 3">
              <a:extLst>
                <a:ext uri="{FF2B5EF4-FFF2-40B4-BE49-F238E27FC236}">
                  <a16:creationId xmlns:a16="http://schemas.microsoft.com/office/drawing/2014/main" id="{08FE08C7-957B-4F27-BE20-3788FCC33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377" y="4276081"/>
              <a:ext cx="8077200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526218-1DF4-4985-8E63-39919F4F5982}"/>
              </a:ext>
            </a:extLst>
          </p:cNvPr>
          <p:cNvGrpSpPr/>
          <p:nvPr/>
        </p:nvGrpSpPr>
        <p:grpSpPr>
          <a:xfrm>
            <a:off x="2033797" y="4674032"/>
            <a:ext cx="8133116" cy="1616550"/>
            <a:chOff x="2033797" y="4674032"/>
            <a:chExt cx="8133116" cy="16165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0D2C2C-ABF7-4CFB-8AD9-EEC2A249D4DE}"/>
                </a:ext>
              </a:extLst>
            </p:cNvPr>
            <p:cNvSpPr/>
            <p:nvPr/>
          </p:nvSpPr>
          <p:spPr>
            <a:xfrm>
              <a:off x="2098422" y="5026707"/>
              <a:ext cx="8068491" cy="126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Picture 11" descr="method 4">
              <a:extLst>
                <a:ext uri="{FF2B5EF4-FFF2-40B4-BE49-F238E27FC236}">
                  <a16:creationId xmlns:a16="http://schemas.microsoft.com/office/drawing/2014/main" id="{67E85617-F8E4-4E69-839F-3A667A669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797" y="4674032"/>
              <a:ext cx="8077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C0264E-1B65-496C-8E98-C586F1B9452B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Action Button: Go Back or Previous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7EA10F6-1D73-46E8-89F1-60C3006B948C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90C2F7FD-1E50-409C-97A2-B0BA4D53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56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AD46F3-5EA8-472F-A9A6-8FA8A9EB29D2}"/>
              </a:ext>
            </a:extLst>
          </p:cNvPr>
          <p:cNvGrpSpPr/>
          <p:nvPr/>
        </p:nvGrpSpPr>
        <p:grpSpPr>
          <a:xfrm>
            <a:off x="-6422412" y="2400741"/>
            <a:ext cx="5863555" cy="2099052"/>
            <a:chOff x="7033" y="2680244"/>
            <a:chExt cx="5863555" cy="209905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68520F-8177-45B9-BA85-B7E59C63FDEE}"/>
                </a:ext>
              </a:extLst>
            </p:cNvPr>
            <p:cNvSpPr/>
            <p:nvPr/>
          </p:nvSpPr>
          <p:spPr>
            <a:xfrm>
              <a:off x="52254" y="2680244"/>
              <a:ext cx="5818334" cy="20787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E517B1-42E4-4988-B262-28FE2D118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" y="2732498"/>
              <a:ext cx="5811301" cy="20467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1DAA6F-C9B2-45E5-BD52-17378214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 (suite)</a:t>
            </a:r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43A77-3D4C-4DE1-B3EB-CC849838EF22}"/>
              </a:ext>
            </a:extLst>
          </p:cNvPr>
          <p:cNvSpPr txBox="1"/>
          <p:nvPr/>
        </p:nvSpPr>
        <p:spPr>
          <a:xfrm>
            <a:off x="197442" y="1888503"/>
            <a:ext cx="504769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30000" dirty="0">
                <a:solidFill>
                  <a:srgbClr val="1F8F42"/>
                </a:solidFill>
              </a:rPr>
              <a:t>Gestion des appareils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8759D3-11A9-42D6-ADE3-2A80C6CF0D28}"/>
              </a:ext>
            </a:extLst>
          </p:cNvPr>
          <p:cNvGrpSpPr/>
          <p:nvPr/>
        </p:nvGrpSpPr>
        <p:grpSpPr>
          <a:xfrm>
            <a:off x="-6422412" y="4744460"/>
            <a:ext cx="5842516" cy="2113540"/>
            <a:chOff x="1262741" y="4744460"/>
            <a:chExt cx="5842516" cy="21135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66A2EE-2AD0-4E28-B9CF-8E28660F8CEC}"/>
                </a:ext>
              </a:extLst>
            </p:cNvPr>
            <p:cNvSpPr/>
            <p:nvPr/>
          </p:nvSpPr>
          <p:spPr>
            <a:xfrm>
              <a:off x="1262741" y="4744460"/>
              <a:ext cx="5811301" cy="2078704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66C2EC-3841-4A9E-A4E9-1B15BA15E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516" y="4811202"/>
              <a:ext cx="5788741" cy="2046798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0F737AB-BADC-429A-9BE8-C3332192D67F}"/>
              </a:ext>
            </a:extLst>
          </p:cNvPr>
          <p:cNvSpPr/>
          <p:nvPr/>
        </p:nvSpPr>
        <p:spPr>
          <a:xfrm>
            <a:off x="-5512147" y="4889675"/>
            <a:ext cx="2068966" cy="213362"/>
          </a:xfrm>
          <a:prstGeom prst="rect">
            <a:avLst/>
          </a:prstGeom>
          <a:noFill/>
          <a:ln w="1905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F265A9-D919-4B5B-92CB-F28099606AE2}"/>
              </a:ext>
            </a:extLst>
          </p:cNvPr>
          <p:cNvSpPr/>
          <p:nvPr/>
        </p:nvSpPr>
        <p:spPr>
          <a:xfrm>
            <a:off x="-5462467" y="3652797"/>
            <a:ext cx="1314525" cy="181251"/>
          </a:xfrm>
          <a:prstGeom prst="rect">
            <a:avLst/>
          </a:prstGeom>
          <a:noFill/>
          <a:ln w="1905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26" name="Action Button: Go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E77030-9F93-4B68-BC4B-D007E5E7D8BE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Action Button: Go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E928B7-5639-461B-9BD7-EB5D1C9BFFD2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349E4328-1ADE-492D-8F40-C486EAE4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18</a:t>
            </a:fld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175B8-66E0-4F46-B3BD-B93EADE1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11" y="1267167"/>
            <a:ext cx="2133452" cy="2322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B07C6-3ED4-4A6C-97C6-D26628C85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666" y="3866202"/>
            <a:ext cx="12192000" cy="61658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5963E28-C2FE-4763-9EC1-38CA12AFDBDD}"/>
              </a:ext>
            </a:extLst>
          </p:cNvPr>
          <p:cNvGrpSpPr/>
          <p:nvPr/>
        </p:nvGrpSpPr>
        <p:grpSpPr>
          <a:xfrm>
            <a:off x="157637" y="2391663"/>
            <a:ext cx="5849549" cy="2964959"/>
            <a:chOff x="157637" y="2391663"/>
            <a:chExt cx="5849549" cy="29649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4BAE8-EA6D-43E0-BD17-66B2334B7A79}"/>
                </a:ext>
              </a:extLst>
            </p:cNvPr>
            <p:cNvSpPr/>
            <p:nvPr/>
          </p:nvSpPr>
          <p:spPr>
            <a:xfrm>
              <a:off x="188852" y="2391663"/>
              <a:ext cx="5818334" cy="20787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F202DAE-4E06-4726-8A73-1D8C41AF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37" y="2417678"/>
              <a:ext cx="5811301" cy="293894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832F39-0A7D-4921-9EC7-8C19F6E139BA}"/>
              </a:ext>
            </a:extLst>
          </p:cNvPr>
          <p:cNvGrpSpPr/>
          <p:nvPr/>
        </p:nvGrpSpPr>
        <p:grpSpPr>
          <a:xfrm>
            <a:off x="4500113" y="4325527"/>
            <a:ext cx="6567124" cy="2096064"/>
            <a:chOff x="2894289" y="4422615"/>
            <a:chExt cx="6567124" cy="20960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377114-F727-445E-8804-F3D0DCAF7D0A}"/>
                </a:ext>
              </a:extLst>
            </p:cNvPr>
            <p:cNvSpPr/>
            <p:nvPr/>
          </p:nvSpPr>
          <p:spPr>
            <a:xfrm>
              <a:off x="2932389" y="4422615"/>
              <a:ext cx="6529024" cy="2078704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3007FE2-C1FA-42AD-A34B-3548E3F47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89" y="4471558"/>
              <a:ext cx="6529024" cy="2047121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ADFD07D-A11D-47A0-9BA8-9A14B1A67D53}"/>
              </a:ext>
            </a:extLst>
          </p:cNvPr>
          <p:cNvSpPr/>
          <p:nvPr/>
        </p:nvSpPr>
        <p:spPr>
          <a:xfrm>
            <a:off x="1702427" y="3236389"/>
            <a:ext cx="986986" cy="114009"/>
          </a:xfrm>
          <a:prstGeom prst="rect">
            <a:avLst/>
          </a:prstGeom>
          <a:noFill/>
          <a:ln w="1905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B88BFF-B31A-4738-A1BF-A252FB71408A}"/>
              </a:ext>
            </a:extLst>
          </p:cNvPr>
          <p:cNvSpPr txBox="1"/>
          <p:nvPr/>
        </p:nvSpPr>
        <p:spPr>
          <a:xfrm>
            <a:off x="6096000" y="3511432"/>
            <a:ext cx="504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Entretien des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Configurez les instruments et leur planning de maintenance.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Utiliser le Planificateur de tâches </a:t>
            </a:r>
            <a:r>
              <a:rPr lang="fr-CA" baseline="30000" dirty="0" err="1"/>
              <a:t>LabPlus</a:t>
            </a:r>
            <a:r>
              <a:rPr lang="fr-CA" baseline="30000" dirty="0"/>
              <a:t> pour planifier la maintenance.</a:t>
            </a:r>
          </a:p>
        </p:txBody>
      </p:sp>
    </p:spTree>
    <p:extLst>
      <p:ext uri="{BB962C8B-B14F-4D97-AF65-F5344CB8AC3E}">
        <p14:creationId xmlns:p14="http://schemas.microsoft.com/office/powerpoint/2010/main" val="25135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A6F-C9B2-45E5-BD52-17378214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 (suite)</a:t>
            </a:r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43A77-3D4C-4DE1-B3EB-CC849838EF22}"/>
              </a:ext>
            </a:extLst>
          </p:cNvPr>
          <p:cNvSpPr txBox="1"/>
          <p:nvPr/>
        </p:nvSpPr>
        <p:spPr>
          <a:xfrm>
            <a:off x="838201" y="1745109"/>
            <a:ext cx="497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Texte</a:t>
            </a:r>
          </a:p>
        </p:txBody>
      </p:sp>
      <p:sp>
        <p:nvSpPr>
          <p:cNvPr id="26" name="Action Button: Go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E77030-9F93-4B68-BC4B-D007E5E7D8BE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Action Button: Go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E928B7-5639-461B-9BD7-EB5D1C9BFFD2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349E4328-1ADE-492D-8F40-C486EAE4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19</a:t>
            </a:fld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377114-F727-445E-8804-F3D0DCAF7D0A}"/>
              </a:ext>
            </a:extLst>
          </p:cNvPr>
          <p:cNvSpPr/>
          <p:nvPr/>
        </p:nvSpPr>
        <p:spPr>
          <a:xfrm>
            <a:off x="3854692" y="3628876"/>
            <a:ext cx="6529024" cy="2608820"/>
          </a:xfrm>
          <a:prstGeom prst="rect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1D4CFB-656E-4618-92A0-7B6D28AEC9C5}"/>
              </a:ext>
            </a:extLst>
          </p:cNvPr>
          <p:cNvGrpSpPr/>
          <p:nvPr/>
        </p:nvGrpSpPr>
        <p:grpSpPr>
          <a:xfrm>
            <a:off x="0" y="2602933"/>
            <a:ext cx="4093224" cy="2702786"/>
            <a:chOff x="0" y="2755659"/>
            <a:chExt cx="5583709" cy="37154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4BAE8-EA6D-43E0-BD17-66B2334B7A79}"/>
                </a:ext>
              </a:extLst>
            </p:cNvPr>
            <p:cNvSpPr/>
            <p:nvPr/>
          </p:nvSpPr>
          <p:spPr>
            <a:xfrm>
              <a:off x="123436" y="2856547"/>
              <a:ext cx="5460273" cy="36145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EDF91B-4BC9-4B7B-AA37-25F59F6B8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5659"/>
              <a:ext cx="5460274" cy="361458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AF0CD9-58BB-419C-B892-55D54A1B5CCE}"/>
              </a:ext>
            </a:extLst>
          </p:cNvPr>
          <p:cNvGrpSpPr/>
          <p:nvPr/>
        </p:nvGrpSpPr>
        <p:grpSpPr>
          <a:xfrm>
            <a:off x="7781923" y="503738"/>
            <a:ext cx="4229102" cy="2842624"/>
            <a:chOff x="7872410" y="552924"/>
            <a:chExt cx="4229102" cy="28426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CA29725-64B4-405B-8931-F2C4ABFE3EEB}"/>
                </a:ext>
              </a:extLst>
            </p:cNvPr>
            <p:cNvSpPr/>
            <p:nvPr/>
          </p:nvSpPr>
          <p:spPr>
            <a:xfrm>
              <a:off x="7872410" y="605178"/>
              <a:ext cx="4185557" cy="2790370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90A151-4A48-4EFF-8C60-13EAC1E4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955" y="552924"/>
              <a:ext cx="4185557" cy="2790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0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C0D-12E5-46F0-8BA4-276AB30E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bg1"/>
                </a:solidFill>
              </a:rPr>
              <a:t>LABPLUS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2C565-188D-4178-81DC-D09C72402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248"/>
            <a:ext cx="10515600" cy="2019262"/>
          </a:xfrm>
        </p:spPr>
        <p:txBody>
          <a:bodyPr/>
          <a:lstStyle/>
          <a:p>
            <a:r>
              <a:rPr lang="fr-FR" baseline="30000" dirty="0"/>
              <a:t>Gain de productivité</a:t>
            </a:r>
          </a:p>
          <a:p>
            <a:r>
              <a:rPr lang="fr-CA" baseline="30000" dirty="0"/>
              <a:t>Amélioration de la précision et de la cohérence des données</a:t>
            </a:r>
          </a:p>
          <a:p>
            <a:r>
              <a:rPr lang="fr-CA" baseline="30000" dirty="0"/>
              <a:t>Accès rapide et ouvert à la qualité information</a:t>
            </a:r>
          </a:p>
          <a:p>
            <a:r>
              <a:rPr lang="fr-FR" baseline="30000" dirty="0"/>
              <a:t>Mieux utiliser les ressources</a:t>
            </a:r>
          </a:p>
          <a:p>
            <a:r>
              <a:rPr lang="fr-FR" baseline="30000" dirty="0"/>
              <a:t>Agilité accrue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25C30-516E-4347-8DB1-71D8D3BE51A9}"/>
              </a:ext>
            </a:extLst>
          </p:cNvPr>
          <p:cNvSpPr txBox="1"/>
          <p:nvPr/>
        </p:nvSpPr>
        <p:spPr>
          <a:xfrm>
            <a:off x="838200" y="1597446"/>
            <a:ext cx="625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1F8F42"/>
                </a:solidFill>
              </a:rPr>
              <a:t>Avantages</a:t>
            </a:r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DF751E-2628-4BFF-A679-95A67A825C63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F723E0-6FD9-419E-B203-8F18473AE676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A8BA1-A5C3-4A68-AC2F-96E9D64C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07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A6F-C9B2-45E5-BD52-17378214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 (suite)</a:t>
            </a:r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43A77-3D4C-4DE1-B3EB-CC849838EF22}"/>
              </a:ext>
            </a:extLst>
          </p:cNvPr>
          <p:cNvSpPr txBox="1"/>
          <p:nvPr/>
        </p:nvSpPr>
        <p:spPr>
          <a:xfrm>
            <a:off x="838200" y="1779945"/>
            <a:ext cx="366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Communication des appareils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Texte</a:t>
            </a:r>
          </a:p>
        </p:txBody>
      </p:sp>
      <p:sp>
        <p:nvSpPr>
          <p:cNvPr id="26" name="Action Button: Go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E77030-9F93-4B68-BC4B-D007E5E7D8BE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Action Button: Go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E928B7-5639-461B-9BD7-EB5D1C9BFFD2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349E4328-1ADE-492D-8F40-C486EAE4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20</a:t>
            </a:fld>
            <a:endParaRPr lang="fr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879E96-50E1-4B5F-A107-6AE3A65404B4}"/>
              </a:ext>
            </a:extLst>
          </p:cNvPr>
          <p:cNvSpPr txBox="1"/>
          <p:nvPr/>
        </p:nvSpPr>
        <p:spPr>
          <a:xfrm>
            <a:off x="7175863" y="4699000"/>
            <a:ext cx="501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Titre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Texte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B84DE6-AB5B-40F8-9144-6A6CBEEDD469}"/>
              </a:ext>
            </a:extLst>
          </p:cNvPr>
          <p:cNvSpPr/>
          <p:nvPr/>
        </p:nvSpPr>
        <p:spPr>
          <a:xfrm>
            <a:off x="0" y="3017112"/>
            <a:ext cx="5818334" cy="336627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B60D4A-8CCC-4E54-86D4-22DF0FE8DBA1}"/>
              </a:ext>
            </a:extLst>
          </p:cNvPr>
          <p:cNvSpPr/>
          <p:nvPr/>
        </p:nvSpPr>
        <p:spPr>
          <a:xfrm>
            <a:off x="6879771" y="1906770"/>
            <a:ext cx="5312229" cy="2673939"/>
          </a:xfrm>
          <a:prstGeom prst="rect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A4A41-4840-4392-8DAF-7D7102AC8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6" y="-185784"/>
            <a:ext cx="4328160" cy="23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A6F-C9B2-45E5-BD52-17378214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 (suite)</a:t>
            </a:r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43A77-3D4C-4DE1-B3EB-CC849838EF22}"/>
              </a:ext>
            </a:extLst>
          </p:cNvPr>
          <p:cNvSpPr txBox="1"/>
          <p:nvPr/>
        </p:nvSpPr>
        <p:spPr>
          <a:xfrm>
            <a:off x="838200" y="1779945"/>
            <a:ext cx="366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Communication des appareils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Texte</a:t>
            </a:r>
          </a:p>
        </p:txBody>
      </p:sp>
      <p:sp>
        <p:nvSpPr>
          <p:cNvPr id="26" name="Action Button: Go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E77030-9F93-4B68-BC4B-D007E5E7D8BE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Action Button: Go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E928B7-5639-461B-9BD7-EB5D1C9BFFD2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349E4328-1ADE-492D-8F40-C486EAE4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21</a:t>
            </a:fld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60F54B-F241-43C3-9E1E-912441720000}"/>
              </a:ext>
            </a:extLst>
          </p:cNvPr>
          <p:cNvSpPr/>
          <p:nvPr/>
        </p:nvSpPr>
        <p:spPr>
          <a:xfrm>
            <a:off x="2642925" y="2195921"/>
            <a:ext cx="6906149" cy="382664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F0207-7E4F-4882-866D-B55E993E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4708709"/>
            <a:ext cx="4328160" cy="23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ED9785D-138E-401F-8A49-49996B736E7F}"/>
              </a:ext>
            </a:extLst>
          </p:cNvPr>
          <p:cNvGrpSpPr/>
          <p:nvPr/>
        </p:nvGrpSpPr>
        <p:grpSpPr>
          <a:xfrm>
            <a:off x="12385160" y="1049386"/>
            <a:ext cx="4499371" cy="1518999"/>
            <a:chOff x="7692629" y="1612866"/>
            <a:chExt cx="4499371" cy="151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4E321F-C028-499E-8B4D-BD768D3A512B}"/>
                </a:ext>
              </a:extLst>
            </p:cNvPr>
            <p:cNvSpPr/>
            <p:nvPr/>
          </p:nvSpPr>
          <p:spPr>
            <a:xfrm>
              <a:off x="7692629" y="1612866"/>
              <a:ext cx="4424940" cy="1444568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C5E98D8-3B1D-4C13-B1FF-DDF4E5E19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060" y="1687297"/>
              <a:ext cx="4424940" cy="144456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9313E3-FEF1-4DBE-99C8-E23CB5FB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 (suite)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77E8C-4DEB-4DA2-AB84-03F2826631F5}"/>
              </a:ext>
            </a:extLst>
          </p:cNvPr>
          <p:cNvSpPr txBox="1"/>
          <p:nvPr/>
        </p:nvSpPr>
        <p:spPr>
          <a:xfrm>
            <a:off x="343815" y="1670231"/>
            <a:ext cx="3166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Recevez une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Abonnez-vous aux conditions souhaitées.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Recevez une </a:t>
            </a:r>
            <a:r>
              <a:rPr lang="fr-CA" b="1" baseline="30000" dirty="0">
                <a:solidFill>
                  <a:srgbClr val="1FB0FF"/>
                </a:solidFill>
              </a:rPr>
              <a:t>notification automatique </a:t>
            </a:r>
            <a:r>
              <a:rPr lang="fr-CA" baseline="30000" dirty="0"/>
              <a:t>– </a:t>
            </a:r>
            <a:r>
              <a:rPr lang="fr-CA" i="1" baseline="30000" dirty="0"/>
              <a:t>quand ce symbole clignote ou par email !</a:t>
            </a:r>
            <a:endParaRPr lang="fr-CA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49B08-1CB2-4B64-AF0E-187B55ED3164}"/>
              </a:ext>
            </a:extLst>
          </p:cNvPr>
          <p:cNvSpPr txBox="1"/>
          <p:nvPr/>
        </p:nvSpPr>
        <p:spPr>
          <a:xfrm>
            <a:off x="7767060" y="3090090"/>
            <a:ext cx="442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Finis les articles «en rupture de stock»!</a:t>
            </a:r>
            <a:endParaRPr lang="fr-FR" sz="2400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Suivi de la facilité d’approvisionnement.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Remplir la </a:t>
            </a:r>
            <a:r>
              <a:rPr lang="fr-FR" b="1" baseline="30000" dirty="0">
                <a:solidFill>
                  <a:srgbClr val="1FB0FF"/>
                </a:solidFill>
              </a:rPr>
              <a:t>commande</a:t>
            </a:r>
            <a:r>
              <a:rPr lang="fr-FR" baseline="30000" dirty="0"/>
              <a:t> et l</a:t>
            </a:r>
            <a:r>
              <a:rPr lang="fr-FR" b="1" baseline="30000" dirty="0">
                <a:solidFill>
                  <a:srgbClr val="1FB0FF"/>
                </a:solidFill>
              </a:rPr>
              <a:t>’inventaire</a:t>
            </a:r>
            <a:r>
              <a:rPr lang="fr-FR" baseline="30000" dirty="0"/>
              <a:t>.</a:t>
            </a:r>
            <a:endParaRPr lang="fr-CA" baseline="30000" dirty="0"/>
          </a:p>
        </p:txBody>
      </p:sp>
      <p:pic>
        <p:nvPicPr>
          <p:cNvPr id="10" name="Picture 7" descr="ntfAlert">
            <a:extLst>
              <a:ext uri="{FF2B5EF4-FFF2-40B4-BE49-F238E27FC236}">
                <a16:creationId xmlns:a16="http://schemas.microsoft.com/office/drawing/2014/main" id="{B5BBA254-899D-4F19-9367-544C6622C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56" y="202139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EC9BF1E-1D89-4DB3-A563-8103FF4B7209}"/>
              </a:ext>
            </a:extLst>
          </p:cNvPr>
          <p:cNvGrpSpPr/>
          <p:nvPr/>
        </p:nvGrpSpPr>
        <p:grpSpPr>
          <a:xfrm>
            <a:off x="-4685205" y="2416854"/>
            <a:ext cx="4329113" cy="1381122"/>
            <a:chOff x="152842" y="1389576"/>
            <a:chExt cx="4329113" cy="13811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A496DD-60FE-4ADD-A8CC-B2E51E64A87A}"/>
                </a:ext>
              </a:extLst>
            </p:cNvPr>
            <p:cNvSpPr/>
            <p:nvPr/>
          </p:nvSpPr>
          <p:spPr>
            <a:xfrm>
              <a:off x="209856" y="1389576"/>
              <a:ext cx="4272099" cy="1325563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9452F7-E7A1-483D-97EF-3829C2174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42" y="1445135"/>
              <a:ext cx="4272100" cy="132556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15DB8B-FE81-404C-A54D-E59563B198CD}"/>
              </a:ext>
            </a:extLst>
          </p:cNvPr>
          <p:cNvGrpSpPr/>
          <p:nvPr/>
        </p:nvGrpSpPr>
        <p:grpSpPr>
          <a:xfrm>
            <a:off x="-5264030" y="4329819"/>
            <a:ext cx="5137536" cy="1547709"/>
            <a:chOff x="0" y="4413894"/>
            <a:chExt cx="5137536" cy="15477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6ECAC3-2238-40CE-A67F-708B4638B2A6}"/>
                </a:ext>
              </a:extLst>
            </p:cNvPr>
            <p:cNvSpPr/>
            <p:nvPr/>
          </p:nvSpPr>
          <p:spPr>
            <a:xfrm>
              <a:off x="42532" y="4477692"/>
              <a:ext cx="5095004" cy="1483911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7620D3-39AF-41B0-BE0B-6EA9298A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13894"/>
              <a:ext cx="5095004" cy="148391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3A2D03C-5631-48A3-ABF5-171ED6396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374" y="3853535"/>
            <a:ext cx="914286" cy="34285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4BB75C0-822A-44E5-A128-4FA61561F486}"/>
              </a:ext>
            </a:extLst>
          </p:cNvPr>
          <p:cNvGrpSpPr/>
          <p:nvPr/>
        </p:nvGrpSpPr>
        <p:grpSpPr>
          <a:xfrm>
            <a:off x="7772397" y="4166543"/>
            <a:ext cx="4419603" cy="2665616"/>
            <a:chOff x="7772397" y="4230341"/>
            <a:chExt cx="4419603" cy="266561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10DD8E-A2BF-45AC-9865-71CA4582A704}"/>
                </a:ext>
              </a:extLst>
            </p:cNvPr>
            <p:cNvSpPr/>
            <p:nvPr/>
          </p:nvSpPr>
          <p:spPr>
            <a:xfrm>
              <a:off x="7772397" y="4268298"/>
              <a:ext cx="4366438" cy="2627659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9763ED-91D3-4DAB-96C5-1E38FFCEA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563" y="4230341"/>
              <a:ext cx="4366437" cy="2627659"/>
            </a:xfrm>
            <a:prstGeom prst="rect">
              <a:avLst/>
            </a:prstGeom>
          </p:spPr>
        </p:pic>
      </p:grpSp>
      <p:sp>
        <p:nvSpPr>
          <p:cNvPr id="23" name="Arrow: Up 22">
            <a:extLst>
              <a:ext uri="{FF2B5EF4-FFF2-40B4-BE49-F238E27FC236}">
                <a16:creationId xmlns:a16="http://schemas.microsoft.com/office/drawing/2014/main" id="{4C4A2FE0-D005-4B53-98E0-B4FB32B47AF6}"/>
              </a:ext>
            </a:extLst>
          </p:cNvPr>
          <p:cNvSpPr/>
          <p:nvPr/>
        </p:nvSpPr>
        <p:spPr>
          <a:xfrm rot="18746326">
            <a:off x="-805139" y="4119983"/>
            <a:ext cx="508565" cy="569757"/>
          </a:xfrm>
          <a:prstGeom prst="upArrow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Action Button: Go Forward or Next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85CB2F-A335-4E66-B5B5-857F637B00AD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Action Button: Go Back or Previous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35C8C37-AC07-4BF8-8FA8-176830A69449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FC5F2DC5-E35E-4031-947B-908E4A19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22</a:t>
            </a:fld>
            <a:endParaRPr lang="fr-CA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05764A-96BD-4A7E-938E-5E7E9AC21279}"/>
              </a:ext>
            </a:extLst>
          </p:cNvPr>
          <p:cNvGrpSpPr/>
          <p:nvPr/>
        </p:nvGrpSpPr>
        <p:grpSpPr>
          <a:xfrm>
            <a:off x="12214" y="2463813"/>
            <a:ext cx="7272513" cy="1547283"/>
            <a:chOff x="2987" y="2492230"/>
            <a:chExt cx="7272513" cy="154728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7A82F1-0912-43BD-9AD1-E2DC614F12BC}"/>
                </a:ext>
              </a:extLst>
            </p:cNvPr>
            <p:cNvSpPr/>
            <p:nvPr/>
          </p:nvSpPr>
          <p:spPr>
            <a:xfrm>
              <a:off x="39580" y="2558048"/>
              <a:ext cx="7235920" cy="1481465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4CAD6B9-D924-4975-A4CD-F675800B7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" y="2492230"/>
              <a:ext cx="7224888" cy="149013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DC5472-0C4B-432A-8913-16025FD93DBE}"/>
              </a:ext>
            </a:extLst>
          </p:cNvPr>
          <p:cNvGrpSpPr/>
          <p:nvPr/>
        </p:nvGrpSpPr>
        <p:grpSpPr>
          <a:xfrm>
            <a:off x="245501" y="4011096"/>
            <a:ext cx="6530310" cy="2494772"/>
            <a:chOff x="32415" y="3871852"/>
            <a:chExt cx="7243084" cy="27670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1F681C-860D-4D58-A9DE-F716E09DFF58}"/>
                </a:ext>
              </a:extLst>
            </p:cNvPr>
            <p:cNvSpPr/>
            <p:nvPr/>
          </p:nvSpPr>
          <p:spPr>
            <a:xfrm>
              <a:off x="39578" y="4967096"/>
              <a:ext cx="7235921" cy="1671829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81C6B31-EE7C-444A-92B6-766AF37D2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5" y="3871852"/>
              <a:ext cx="7195460" cy="271703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7EED01-3EFF-4A1D-88C0-8EAD8F44CBF6}"/>
              </a:ext>
            </a:extLst>
          </p:cNvPr>
          <p:cNvGrpSpPr/>
          <p:nvPr/>
        </p:nvGrpSpPr>
        <p:grpSpPr>
          <a:xfrm>
            <a:off x="7207247" y="1493722"/>
            <a:ext cx="4984753" cy="921843"/>
            <a:chOff x="7207247" y="1493722"/>
            <a:chExt cx="4984753" cy="92184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0E71981-A014-4906-A41E-26A1B05737B9}"/>
                </a:ext>
              </a:extLst>
            </p:cNvPr>
            <p:cNvSpPr/>
            <p:nvPr/>
          </p:nvSpPr>
          <p:spPr>
            <a:xfrm>
              <a:off x="7207247" y="1493722"/>
              <a:ext cx="4946651" cy="874218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BA6BE2B-6D0F-41B6-97D2-D308092D5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348" y="1552391"/>
              <a:ext cx="4946652" cy="863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2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702136-F606-4FB9-89EA-C29E712DF051}"/>
              </a:ext>
            </a:extLst>
          </p:cNvPr>
          <p:cNvSpPr/>
          <p:nvPr/>
        </p:nvSpPr>
        <p:spPr>
          <a:xfrm>
            <a:off x="2383548" y="2412998"/>
            <a:ext cx="6749823" cy="4063216"/>
          </a:xfrm>
          <a:prstGeom prst="rect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B5BAB-B056-4945-B830-DAEE979B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Configurer (suite)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BF77F-595A-4F12-A69E-9AE771D40C74}"/>
              </a:ext>
            </a:extLst>
          </p:cNvPr>
          <p:cNvSpPr txBox="1"/>
          <p:nvPr/>
        </p:nvSpPr>
        <p:spPr>
          <a:xfrm>
            <a:off x="838200" y="1824540"/>
            <a:ext cx="10641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Se ravitailler</a:t>
            </a:r>
            <a:endParaRPr lang="fr-FR" sz="2400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Une fois que les commandes sont créées, elles peuvent être approuvées et envoyées - </a:t>
            </a:r>
            <a:r>
              <a:rPr lang="fr-CA" b="1" baseline="30000" dirty="0">
                <a:solidFill>
                  <a:srgbClr val="1FB0FF"/>
                </a:solidFill>
              </a:rPr>
              <a:t>organisées</a:t>
            </a:r>
            <a:r>
              <a:rPr lang="fr-CA" baseline="30000" dirty="0"/>
              <a:t> et </a:t>
            </a:r>
            <a:r>
              <a:rPr lang="fr-CA" b="1" baseline="30000" dirty="0">
                <a:solidFill>
                  <a:srgbClr val="1FB0FF"/>
                </a:solidFill>
              </a:rPr>
              <a:t>efficaces</a:t>
            </a:r>
            <a:r>
              <a:rPr lang="fr-CA" baseline="30000" dirty="0"/>
              <a:t> !</a:t>
            </a:r>
          </a:p>
          <a:p>
            <a:endParaRPr lang="fr-CA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0DB97-F922-4536-9A8B-E75652E43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84" y="2338567"/>
            <a:ext cx="6749823" cy="40632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12FBD5-0ED2-44E7-BFCC-72DA55290419}"/>
              </a:ext>
            </a:extLst>
          </p:cNvPr>
          <p:cNvSpPr/>
          <p:nvPr/>
        </p:nvSpPr>
        <p:spPr>
          <a:xfrm>
            <a:off x="3980997" y="6122395"/>
            <a:ext cx="878083" cy="193345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pic>
        <p:nvPicPr>
          <p:cNvPr id="8" name="Picture 8" descr="order 2">
            <a:extLst>
              <a:ext uri="{FF2B5EF4-FFF2-40B4-BE49-F238E27FC236}">
                <a16:creationId xmlns:a16="http://schemas.microsoft.com/office/drawing/2014/main" id="{8974CE61-0FD0-4224-A384-8C13BC2B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93" y="3466117"/>
            <a:ext cx="6607140" cy="30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F86A31-E18C-40C8-9D1B-5031D73E6508}"/>
              </a:ext>
            </a:extLst>
          </p:cNvPr>
          <p:cNvSpPr/>
          <p:nvPr/>
        </p:nvSpPr>
        <p:spPr>
          <a:xfrm>
            <a:off x="6951971" y="3827721"/>
            <a:ext cx="2096336" cy="276446"/>
          </a:xfrm>
          <a:prstGeom prst="rect">
            <a:avLst/>
          </a:prstGeom>
          <a:noFill/>
          <a:ln w="1905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AA007A-2F7E-458A-A887-513EE4488DD2}"/>
              </a:ext>
            </a:extLst>
          </p:cNvPr>
          <p:cNvSpPr/>
          <p:nvPr/>
        </p:nvSpPr>
        <p:spPr>
          <a:xfrm>
            <a:off x="4034162" y="6111762"/>
            <a:ext cx="707959" cy="267776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963F71-30C9-439C-B42F-FE8DA9D5B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97" y="3429000"/>
            <a:ext cx="3809524" cy="218412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1C15633-21D3-4F38-BDAE-702C91B5E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2428" y="4905301"/>
            <a:ext cx="598435" cy="707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A9F19E-BB57-4C5E-80B5-E5BF8A090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80" y="2348407"/>
            <a:ext cx="9647934" cy="41118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47ACAA8-107A-467C-9764-66413A5A3C3C}"/>
              </a:ext>
            </a:extLst>
          </p:cNvPr>
          <p:cNvSpPr/>
          <p:nvPr/>
        </p:nvSpPr>
        <p:spPr>
          <a:xfrm>
            <a:off x="5800991" y="3817088"/>
            <a:ext cx="4750132" cy="393405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Action Button: Go Forward or Nex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DE9F49-86EF-4914-82A1-C0556AFE8B96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Action Button: Go Back or Previous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E8EA31-2CEB-4773-8986-6C38398C8ECF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FE246DC-5B29-4336-8B20-64B33CA6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22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F9C9-2A62-4781-AF86-8BB78725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Ressources 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40377-ECD3-4558-A1F7-FBEC5BA9EC0D}"/>
              </a:ext>
            </a:extLst>
          </p:cNvPr>
          <p:cNvSpPr txBox="1"/>
          <p:nvPr/>
        </p:nvSpPr>
        <p:spPr>
          <a:xfrm>
            <a:off x="838199" y="1770498"/>
            <a:ext cx="26887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Domaine</a:t>
            </a:r>
            <a:endParaRPr lang="fr-FR" b="1" baseline="30000" dirty="0">
              <a:solidFill>
                <a:srgbClr val="1F8F42"/>
              </a:solidFill>
            </a:endParaRPr>
          </a:p>
          <a:p>
            <a:r>
              <a:rPr lang="fr-CA" baseline="30000" dirty="0"/>
              <a:t>Données nécessaires au laboratoire.</a:t>
            </a:r>
            <a:endParaRPr lang="fr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DDC9B-47D7-4C08-A084-C7D174A54175}"/>
              </a:ext>
            </a:extLst>
          </p:cNvPr>
          <p:cNvSpPr txBox="1"/>
          <p:nvPr/>
        </p:nvSpPr>
        <p:spPr>
          <a:xfrm>
            <a:off x="838199" y="3186580"/>
            <a:ext cx="4672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Profils de laboratoire</a:t>
            </a:r>
            <a:endParaRPr lang="fr-FR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Prendre en charge divers flux de travail analytiques.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Le travail analytique est accessible par profil de laboratoire.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L’utilisateur peut avoir plus d’un profil.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CA686-F846-4175-AAAD-08CFFA62199A}"/>
              </a:ext>
            </a:extLst>
          </p:cNvPr>
          <p:cNvSpPr txBox="1"/>
          <p:nvPr/>
        </p:nvSpPr>
        <p:spPr>
          <a:xfrm>
            <a:off x="7584966" y="2322627"/>
            <a:ext cx="40151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Liste des données</a:t>
            </a:r>
            <a:endParaRPr lang="fr-FR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N’utilisez que ce dont vous avez besoin: des listes de données existantes ou créez les vôtres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Éléments essentiels pour personnaliser les flux de travail (c’est-à-dire: créer de nouveaux statuts d’entité et les intégrer au cycle de la vie de l’entité)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1AC2C-2CFA-4669-B831-BEEC1B6E6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37" y="3773517"/>
            <a:ext cx="2298413" cy="4444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AE22ADA-9D12-4F3C-A4E7-6174CE83B2F9}"/>
              </a:ext>
            </a:extLst>
          </p:cNvPr>
          <p:cNvSpPr/>
          <p:nvPr/>
        </p:nvSpPr>
        <p:spPr>
          <a:xfrm>
            <a:off x="8275869" y="3773517"/>
            <a:ext cx="1149781" cy="444444"/>
          </a:xfrm>
          <a:prstGeom prst="rect">
            <a:avLst/>
          </a:prstGeom>
          <a:noFill/>
          <a:ln w="3810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Action Button: Go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C832A5-DE93-4A67-B78B-A56A8876A7B8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Action Button: Go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51AE194-8D4C-4C6E-B102-BA99183EB6E8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5EEFE60-D8F1-4C03-9C97-F7920A3F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24</a:t>
            </a:fld>
            <a:endParaRPr lang="fr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58A0F2-1197-441F-AD1D-0909922ED14A}"/>
              </a:ext>
            </a:extLst>
          </p:cNvPr>
          <p:cNvGrpSpPr/>
          <p:nvPr/>
        </p:nvGrpSpPr>
        <p:grpSpPr>
          <a:xfrm>
            <a:off x="266826" y="4080616"/>
            <a:ext cx="6456622" cy="2454558"/>
            <a:chOff x="266826" y="4080616"/>
            <a:chExt cx="6456622" cy="24545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B07732-5414-4B37-A9A0-C565742021BE}"/>
                </a:ext>
              </a:extLst>
            </p:cNvPr>
            <p:cNvSpPr/>
            <p:nvPr/>
          </p:nvSpPr>
          <p:spPr>
            <a:xfrm>
              <a:off x="355315" y="4210587"/>
              <a:ext cx="6368133" cy="2324587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98EB5D-8487-4918-B002-DF571EFBE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6" y="4080616"/>
              <a:ext cx="6368133" cy="238946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300843-321A-43B2-B565-998E1560B4CB}"/>
              </a:ext>
            </a:extLst>
          </p:cNvPr>
          <p:cNvGrpSpPr/>
          <p:nvPr/>
        </p:nvGrpSpPr>
        <p:grpSpPr>
          <a:xfrm>
            <a:off x="3320325" y="878812"/>
            <a:ext cx="2461359" cy="2506441"/>
            <a:chOff x="3320325" y="878812"/>
            <a:chExt cx="2461359" cy="25064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CD5E8A-58F6-4AF7-B3AB-6B83E3F70C15}"/>
                </a:ext>
              </a:extLst>
            </p:cNvPr>
            <p:cNvSpPr/>
            <p:nvPr/>
          </p:nvSpPr>
          <p:spPr>
            <a:xfrm>
              <a:off x="3357195" y="878812"/>
              <a:ext cx="2424489" cy="2472577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421A10-4ABB-4EE8-A009-616CB1D2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325" y="912675"/>
              <a:ext cx="2424489" cy="247257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9DDCDB-212D-47B8-A361-4AECA702C71F}"/>
              </a:ext>
            </a:extLst>
          </p:cNvPr>
          <p:cNvGrpSpPr/>
          <p:nvPr/>
        </p:nvGrpSpPr>
        <p:grpSpPr>
          <a:xfrm>
            <a:off x="9529694" y="3559635"/>
            <a:ext cx="2612062" cy="2591866"/>
            <a:chOff x="9337965" y="3500643"/>
            <a:chExt cx="2612062" cy="259186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53EE76-941F-41F0-9708-F1C85442C8EF}"/>
                </a:ext>
              </a:extLst>
            </p:cNvPr>
            <p:cNvSpPr/>
            <p:nvPr/>
          </p:nvSpPr>
          <p:spPr>
            <a:xfrm>
              <a:off x="9374835" y="3537749"/>
              <a:ext cx="2575192" cy="2554760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19291E-614A-46E0-9DEA-27765175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965" y="3500643"/>
              <a:ext cx="2575193" cy="2554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2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5AD9EDE-7ED7-4EC9-8C83-9053AFB694CE}"/>
              </a:ext>
            </a:extLst>
          </p:cNvPr>
          <p:cNvGrpSpPr/>
          <p:nvPr/>
        </p:nvGrpSpPr>
        <p:grpSpPr>
          <a:xfrm>
            <a:off x="8848831" y="2697220"/>
            <a:ext cx="3959213" cy="1940968"/>
            <a:chOff x="9147629" y="2711774"/>
            <a:chExt cx="3959213" cy="19409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BDD353-0A86-4B58-8150-38B4D10A79FA}"/>
                </a:ext>
              </a:extLst>
            </p:cNvPr>
            <p:cNvSpPr/>
            <p:nvPr/>
          </p:nvSpPr>
          <p:spPr>
            <a:xfrm>
              <a:off x="9147629" y="2747286"/>
              <a:ext cx="3911200" cy="1905456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6CF8AC-0905-437E-9BFF-2141A7E1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642" y="2711774"/>
              <a:ext cx="3911200" cy="190545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8192A5-2BC8-486F-8346-3EB3E99B8AA8}"/>
              </a:ext>
            </a:extLst>
          </p:cNvPr>
          <p:cNvGrpSpPr/>
          <p:nvPr/>
        </p:nvGrpSpPr>
        <p:grpSpPr>
          <a:xfrm>
            <a:off x="8346943" y="4690737"/>
            <a:ext cx="3869063" cy="2189298"/>
            <a:chOff x="3791049" y="3563041"/>
            <a:chExt cx="4558702" cy="25795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957CC3-DF80-4E23-B2A2-3A5AD5016F00}"/>
                </a:ext>
              </a:extLst>
            </p:cNvPr>
            <p:cNvSpPr/>
            <p:nvPr/>
          </p:nvSpPr>
          <p:spPr>
            <a:xfrm>
              <a:off x="3844732" y="3628954"/>
              <a:ext cx="4505019" cy="2513615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A5F0A4D-173A-423C-BE1C-699BB8188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049" y="3563041"/>
              <a:ext cx="4505019" cy="251738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7AED2D-E698-4A37-B69C-53DE5855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Ressources (suite)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5EB87-2985-493E-9135-7E509851EC8B}"/>
              </a:ext>
            </a:extLst>
          </p:cNvPr>
          <p:cNvSpPr txBox="1"/>
          <p:nvPr/>
        </p:nvSpPr>
        <p:spPr>
          <a:xfrm>
            <a:off x="838200" y="1629725"/>
            <a:ext cx="42939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Ressources de données</a:t>
            </a:r>
            <a:endParaRPr lang="fr-FR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Facile à configurer des données complexes telles 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Méthodes analytiques et fréquence d’analyse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Produits et spécifications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Instruments et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Fournitures et plus!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78BF2-82BD-49EC-8B8A-F88578E4782D}"/>
              </a:ext>
            </a:extLst>
          </p:cNvPr>
          <p:cNvSpPr txBox="1"/>
          <p:nvPr/>
        </p:nvSpPr>
        <p:spPr>
          <a:xfrm>
            <a:off x="838200" y="2918988"/>
            <a:ext cx="3934097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baseline="30000" dirty="0">
                <a:solidFill>
                  <a:srgbClr val="1FB0FF"/>
                </a:solidFill>
              </a:rPr>
              <a:t>Une configuration de produit peut inclure: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La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Mélanges (formulations)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Caractéristiques</a:t>
            </a:r>
            <a:endParaRPr lang="fr-FR" b="1" baseline="30000" dirty="0">
              <a:solidFill>
                <a:srgbClr val="1F8F4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67717-EFA4-49B6-88F5-E58BBACF4CF5}"/>
              </a:ext>
            </a:extLst>
          </p:cNvPr>
          <p:cNvSpPr txBox="1"/>
          <p:nvPr/>
        </p:nvSpPr>
        <p:spPr>
          <a:xfrm>
            <a:off x="8654614" y="1908573"/>
            <a:ext cx="2688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Ensembles de données </a:t>
            </a:r>
          </a:p>
          <a:p>
            <a:r>
              <a:rPr lang="fr-CA" baseline="30000" dirty="0"/>
              <a:t>Groupe de données pour guider l’utilisateur à travers des choix multiples.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8473F3-FD29-472A-B47B-23284354CE20}"/>
              </a:ext>
            </a:extLst>
          </p:cNvPr>
          <p:cNvSpPr/>
          <p:nvPr/>
        </p:nvSpPr>
        <p:spPr>
          <a:xfrm>
            <a:off x="770913" y="3732537"/>
            <a:ext cx="344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aseline="30000" dirty="0"/>
          </a:p>
          <a:p>
            <a:pPr algn="ctr"/>
            <a:r>
              <a:rPr lang="fr-CA" b="1" baseline="30000" dirty="0">
                <a:solidFill>
                  <a:srgbClr val="1FB0FF"/>
                </a:solidFill>
              </a:rPr>
              <a:t>Ces ressources peuvent également être modifiées pour s’adapter à VOS cycles de travail.</a:t>
            </a:r>
          </a:p>
        </p:txBody>
      </p:sp>
      <p:sp>
        <p:nvSpPr>
          <p:cNvPr id="24" name="Action Button: Go Forward or Nex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BAFE61-23D5-47CE-8B88-EB7B73E91906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Action Button: Go Back or Previous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92A3CC-ED43-4AA3-B211-3ADC6DE38FFC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4F50D770-2434-48B3-819D-223250FD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25</a:t>
            </a:fld>
            <a:endParaRPr lang="fr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11385E-32C2-4329-A720-8EAB9B7F5355}"/>
              </a:ext>
            </a:extLst>
          </p:cNvPr>
          <p:cNvGrpSpPr/>
          <p:nvPr/>
        </p:nvGrpSpPr>
        <p:grpSpPr>
          <a:xfrm>
            <a:off x="4142488" y="2026489"/>
            <a:ext cx="4277692" cy="2189232"/>
            <a:chOff x="4194105" y="2019114"/>
            <a:chExt cx="4546467" cy="232678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05CEDB-12CF-4E38-8CB9-25317CDD2066}"/>
                </a:ext>
              </a:extLst>
            </p:cNvPr>
            <p:cNvSpPr/>
            <p:nvPr/>
          </p:nvSpPr>
          <p:spPr>
            <a:xfrm>
              <a:off x="4235553" y="2156426"/>
              <a:ext cx="4505019" cy="2189473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A21ADB-9FF8-4B1E-B217-037E737F8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105" y="2019114"/>
              <a:ext cx="4505019" cy="227831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35CF6A-1165-4A32-B22C-901AF73382EB}"/>
              </a:ext>
            </a:extLst>
          </p:cNvPr>
          <p:cNvGrpSpPr/>
          <p:nvPr/>
        </p:nvGrpSpPr>
        <p:grpSpPr>
          <a:xfrm>
            <a:off x="429575" y="4430486"/>
            <a:ext cx="5617263" cy="2115588"/>
            <a:chOff x="429575" y="4430486"/>
            <a:chExt cx="5617263" cy="21155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D06449-6E21-4C11-BB94-8A3A200D2854}"/>
                </a:ext>
              </a:extLst>
            </p:cNvPr>
            <p:cNvSpPr/>
            <p:nvPr/>
          </p:nvSpPr>
          <p:spPr>
            <a:xfrm>
              <a:off x="495941" y="4504225"/>
              <a:ext cx="5550897" cy="2041849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B06D576-4AF4-4D95-A309-AFEEBE3D6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5" y="4430486"/>
              <a:ext cx="5565971" cy="2066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B957CC3-DF80-4E23-B2A2-3A5AD5016F00}"/>
              </a:ext>
            </a:extLst>
          </p:cNvPr>
          <p:cNvSpPr/>
          <p:nvPr/>
        </p:nvSpPr>
        <p:spPr>
          <a:xfrm>
            <a:off x="6548847" y="563046"/>
            <a:ext cx="5643154" cy="2865953"/>
          </a:xfrm>
          <a:prstGeom prst="rect">
            <a:avLst/>
          </a:prstGeom>
          <a:solidFill>
            <a:srgbClr val="1F8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AED2D-E698-4A37-B69C-53DE5855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Ressources (suite)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5EB87-2985-493E-9135-7E509851EC8B}"/>
              </a:ext>
            </a:extLst>
          </p:cNvPr>
          <p:cNvSpPr txBox="1"/>
          <p:nvPr/>
        </p:nvSpPr>
        <p:spPr>
          <a:xfrm>
            <a:off x="838200" y="1629725"/>
            <a:ext cx="429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Gestions des inventaires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Texte</a:t>
            </a:r>
            <a:endParaRPr lang="fr-FR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78BF2-82BD-49EC-8B8A-F88578E4782D}"/>
              </a:ext>
            </a:extLst>
          </p:cNvPr>
          <p:cNvSpPr txBox="1"/>
          <p:nvPr/>
        </p:nvSpPr>
        <p:spPr>
          <a:xfrm>
            <a:off x="838201" y="3058327"/>
            <a:ext cx="3287808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baseline="30000" dirty="0">
                <a:solidFill>
                  <a:srgbClr val="1FB0FF"/>
                </a:solidFill>
              </a:rPr>
              <a:t>Sous-titre: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Texte</a:t>
            </a:r>
            <a:endParaRPr lang="fr-FR" b="1" baseline="30000" dirty="0">
              <a:solidFill>
                <a:srgbClr val="1F8F4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67717-EFA4-49B6-88F5-E58BBACF4CF5}"/>
              </a:ext>
            </a:extLst>
          </p:cNvPr>
          <p:cNvSpPr txBox="1"/>
          <p:nvPr/>
        </p:nvSpPr>
        <p:spPr>
          <a:xfrm>
            <a:off x="8533148" y="4002767"/>
            <a:ext cx="268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rgbClr val="1F8F42"/>
                </a:solidFill>
              </a:rPr>
              <a:t>Titre </a:t>
            </a:r>
          </a:p>
          <a:p>
            <a:r>
              <a:rPr lang="fr-CA" baseline="30000" dirty="0"/>
              <a:t>Texte</a:t>
            </a:r>
          </a:p>
        </p:txBody>
      </p:sp>
      <p:sp>
        <p:nvSpPr>
          <p:cNvPr id="24" name="Action Button: Go Forward or Nex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BAFE61-23D5-47CE-8B88-EB7B73E91906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Action Button: Go Back or Previous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92A3CC-ED43-4AA3-B211-3ADC6DE38FFC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4F50D770-2434-48B3-819D-223250FD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26</a:t>
            </a:fld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D06449-6E21-4C11-BB94-8A3A200D2854}"/>
              </a:ext>
            </a:extLst>
          </p:cNvPr>
          <p:cNvSpPr/>
          <p:nvPr/>
        </p:nvSpPr>
        <p:spPr>
          <a:xfrm>
            <a:off x="180975" y="3692501"/>
            <a:ext cx="5766979" cy="2984523"/>
          </a:xfrm>
          <a:prstGeom prst="rect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79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ABD1AF1-CE2D-4B99-89D2-04E5BB125D0F}"/>
              </a:ext>
            </a:extLst>
          </p:cNvPr>
          <p:cNvGrpSpPr/>
          <p:nvPr/>
        </p:nvGrpSpPr>
        <p:grpSpPr>
          <a:xfrm>
            <a:off x="4511882" y="4472137"/>
            <a:ext cx="2472488" cy="836809"/>
            <a:chOff x="4268528" y="4472137"/>
            <a:chExt cx="2472488" cy="83680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5D37D3-06DB-440C-909E-84E40FF78C0C}"/>
                </a:ext>
              </a:extLst>
            </p:cNvPr>
            <p:cNvSpPr/>
            <p:nvPr/>
          </p:nvSpPr>
          <p:spPr>
            <a:xfrm>
              <a:off x="4268528" y="4515691"/>
              <a:ext cx="2472488" cy="793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59F239-ECCC-42BE-9884-31175233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528" y="4472137"/>
              <a:ext cx="2445264" cy="7932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76617A-1D64-4390-8090-54087194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Services laboratoire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83555-8B7B-4F9F-9390-28560BE98953}"/>
              </a:ext>
            </a:extLst>
          </p:cNvPr>
          <p:cNvSpPr txBox="1"/>
          <p:nvPr/>
        </p:nvSpPr>
        <p:spPr>
          <a:xfrm>
            <a:off x="1381911" y="1690688"/>
            <a:ext cx="4015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Domaine des services de laboratoire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Créer et accéder aux rapports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Échangez et obtenez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 Calendrier des activités</a:t>
            </a:r>
            <a:endParaRPr lang="fr-CA" sz="2400" b="1" baseline="30000" dirty="0">
              <a:solidFill>
                <a:srgbClr val="1F8F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E29C2-1AA9-4A73-806F-EEE27C17A164}"/>
              </a:ext>
            </a:extLst>
          </p:cNvPr>
          <p:cNvSpPr txBox="1"/>
          <p:nvPr/>
        </p:nvSpPr>
        <p:spPr>
          <a:xfrm>
            <a:off x="359228" y="2829515"/>
            <a:ext cx="36554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Rapports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Créez et distribuez des rapports à tous vos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Cliquez sur l’icône ou sélectionnez les modèles de rapport, choisissez le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Se connecter avec les informations d’identification de l’utilisateur</a:t>
            </a:r>
            <a:endParaRPr lang="fr-CA" sz="2400" b="1" baseline="30000" dirty="0">
              <a:solidFill>
                <a:srgbClr val="1F8F4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D0A9E-13F5-4D45-B1EA-E110E697D395}"/>
              </a:ext>
            </a:extLst>
          </p:cNvPr>
          <p:cNvSpPr txBox="1"/>
          <p:nvPr/>
        </p:nvSpPr>
        <p:spPr>
          <a:xfrm>
            <a:off x="8891451" y="1921438"/>
            <a:ext cx="33005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Interface de service Web</a:t>
            </a:r>
            <a:endParaRPr lang="fr-CA" sz="2400" b="1" baseline="30000" dirty="0">
              <a:solidFill>
                <a:srgbClr val="1FB0FF"/>
              </a:solidFill>
            </a:endParaRPr>
          </a:p>
          <a:p>
            <a:r>
              <a:rPr lang="fr-CA" b="1" baseline="30000" dirty="0">
                <a:solidFill>
                  <a:srgbClr val="1FB0FF"/>
                </a:solidFill>
              </a:rPr>
              <a:t>Configurer l’importation de données via des fichiers XML</a:t>
            </a:r>
            <a:endParaRPr lang="fr-CA" sz="2400" b="1" baseline="30000" dirty="0">
              <a:solidFill>
                <a:srgbClr val="1FB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Fournit des fonctionnalités d’interface universelles conformes aux normes pour les instruments d’analyse et les systèmes d’entreprise</a:t>
            </a:r>
          </a:p>
          <a:p>
            <a:endParaRPr lang="fr-CA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Expose la fonctionnalité du système pour l’interfaçage asynchrone</a:t>
            </a:r>
          </a:p>
          <a:p>
            <a:endParaRPr lang="fr-CA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Prend en charge l’ajout, la lecture / écriture et la modification de données</a:t>
            </a:r>
          </a:p>
          <a:p>
            <a:endParaRPr lang="fr-CA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Prend en charge les modes transactionnel et non transactionnel</a:t>
            </a:r>
          </a:p>
          <a:p>
            <a:endParaRPr lang="fr-CA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Utilise le standard XML pour l’interfaçage</a:t>
            </a:r>
          </a:p>
          <a:p>
            <a:endParaRPr lang="fr-CA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Fournit des outils de service Web:</a:t>
            </a:r>
            <a:endParaRPr lang="fr-CA" sz="2400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baseline="30000" dirty="0">
                <a:solidFill>
                  <a:srgbClr val="1F8F42"/>
                </a:solidFill>
              </a:rPr>
              <a:t>SI </a:t>
            </a:r>
            <a:r>
              <a:rPr lang="fr-CA" b="1" baseline="30000" dirty="0" err="1">
                <a:solidFill>
                  <a:srgbClr val="1F8F42"/>
                </a:solidFill>
              </a:rPr>
              <a:t>Filewatcher</a:t>
            </a:r>
            <a:r>
              <a:rPr lang="fr-CA" b="1" baseline="30000" dirty="0">
                <a:solidFill>
                  <a:srgbClr val="1F8F42"/>
                </a:solidFill>
              </a:rPr>
              <a:t> et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baseline="30000" dirty="0">
                <a:solidFill>
                  <a:srgbClr val="1F8F42"/>
                </a:solidFill>
              </a:rPr>
              <a:t>SI </a:t>
            </a:r>
            <a:r>
              <a:rPr lang="fr-CA" b="1" baseline="30000" dirty="0" err="1">
                <a:solidFill>
                  <a:srgbClr val="1F8F42"/>
                </a:solidFill>
              </a:rPr>
              <a:t>WebServiceClient</a:t>
            </a:r>
            <a:endParaRPr lang="fr-CA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400" b="1" baseline="30000" dirty="0">
              <a:solidFill>
                <a:srgbClr val="1F8F4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F67FF5-5904-469F-A20E-9801569B8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8" y="3997592"/>
            <a:ext cx="1479365" cy="709005"/>
          </a:xfrm>
          <a:prstGeom prst="rect">
            <a:avLst/>
          </a:prstGeom>
        </p:spPr>
      </p:pic>
      <p:sp>
        <p:nvSpPr>
          <p:cNvPr id="24" name="Action Button: Go Forward or Nex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F10EF58-18C4-49BB-A5E7-59FB6D186B56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Action Button: Go Back or Previous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3D52D82-088C-46BD-AE7B-73C9D7D43529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2BA710EC-B065-4B40-B53F-FE1CDA52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27</a:t>
            </a:fld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AAD19-6A5E-4E01-A2DA-8EF9810AC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" y="1268132"/>
            <a:ext cx="1349539" cy="14691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AE729E9-A59B-4B9A-ADF2-2DC799F87EBF}"/>
              </a:ext>
            </a:extLst>
          </p:cNvPr>
          <p:cNvGrpSpPr/>
          <p:nvPr/>
        </p:nvGrpSpPr>
        <p:grpSpPr>
          <a:xfrm>
            <a:off x="4224226" y="1901175"/>
            <a:ext cx="3575797" cy="1836151"/>
            <a:chOff x="4224226" y="1901175"/>
            <a:chExt cx="3575797" cy="18361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26D625-DB23-4C5E-AC06-E4190161BF5F}"/>
                </a:ext>
              </a:extLst>
            </p:cNvPr>
            <p:cNvSpPr/>
            <p:nvPr/>
          </p:nvSpPr>
          <p:spPr>
            <a:xfrm>
              <a:off x="4268528" y="1965682"/>
              <a:ext cx="3531495" cy="1771644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C69077-F4D5-4885-A5D9-92D01EB7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226" y="1901175"/>
              <a:ext cx="3531496" cy="179190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72D1C8-E4B5-4B91-A7B8-419C8833F206}"/>
              </a:ext>
            </a:extLst>
          </p:cNvPr>
          <p:cNvGrpSpPr/>
          <p:nvPr/>
        </p:nvGrpSpPr>
        <p:grpSpPr>
          <a:xfrm>
            <a:off x="247341" y="4083795"/>
            <a:ext cx="4245932" cy="2176619"/>
            <a:chOff x="180975" y="3980559"/>
            <a:chExt cx="4245932" cy="217661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DCB31D-E9C0-4D9F-AF3B-A2527AD3F2F3}"/>
                </a:ext>
              </a:extLst>
            </p:cNvPr>
            <p:cNvSpPr/>
            <p:nvPr/>
          </p:nvSpPr>
          <p:spPr>
            <a:xfrm>
              <a:off x="213559" y="4062813"/>
              <a:ext cx="4213348" cy="2094365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59B4511-A163-4A86-A063-58B9C37E3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75" y="3980559"/>
              <a:ext cx="4216436" cy="213237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775EA85-12BF-4782-BC54-A21BD49AC7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8" y="5080503"/>
            <a:ext cx="1991324" cy="9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34E-878E-4ACB-A915-21086E3A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Services laboratoire (suite)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91865-8DD5-426A-90C8-1CA76A80DE55}"/>
              </a:ext>
            </a:extLst>
          </p:cNvPr>
          <p:cNvSpPr txBox="1"/>
          <p:nvPr/>
        </p:nvSpPr>
        <p:spPr>
          <a:xfrm>
            <a:off x="768530" y="1690688"/>
            <a:ext cx="5170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Planificateur de tâches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Configurer des horaires simples à complexes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Chaque type de tâche aura son propre jeu de paramètres.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Configurer des horaires simples à complexes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Chaque type de programme aura son propre ensemble de valeurs</a:t>
            </a:r>
            <a:endParaRPr lang="fr-CA" sz="2400" b="1" baseline="30000" dirty="0">
              <a:solidFill>
                <a:srgbClr val="1F8F4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EB3901-7522-4C27-A02A-49944A5F181F}"/>
              </a:ext>
            </a:extLst>
          </p:cNvPr>
          <p:cNvGrpSpPr/>
          <p:nvPr/>
        </p:nvGrpSpPr>
        <p:grpSpPr>
          <a:xfrm>
            <a:off x="-34836" y="2798929"/>
            <a:ext cx="6942159" cy="1793875"/>
            <a:chOff x="-34836" y="2798929"/>
            <a:chExt cx="6942159" cy="17938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399DD9-1893-4681-8419-078922184A46}"/>
                </a:ext>
              </a:extLst>
            </p:cNvPr>
            <p:cNvSpPr/>
            <p:nvPr/>
          </p:nvSpPr>
          <p:spPr>
            <a:xfrm>
              <a:off x="22314" y="2798929"/>
              <a:ext cx="6885009" cy="1746250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5" name="Picture 5" descr="new task 2a">
              <a:extLst>
                <a:ext uri="{FF2B5EF4-FFF2-40B4-BE49-F238E27FC236}">
                  <a16:creationId xmlns:a16="http://schemas.microsoft.com/office/drawing/2014/main" id="{DFF27466-5034-4D5A-ADF5-BC931C573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836" y="2846554"/>
              <a:ext cx="6905625" cy="174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A92B6-B200-48B0-92B6-71C1040F4343}"/>
              </a:ext>
            </a:extLst>
          </p:cNvPr>
          <p:cNvGrpSpPr/>
          <p:nvPr/>
        </p:nvGrpSpPr>
        <p:grpSpPr>
          <a:xfrm>
            <a:off x="230057" y="4735679"/>
            <a:ext cx="7286625" cy="1666875"/>
            <a:chOff x="230057" y="4449929"/>
            <a:chExt cx="7286625" cy="16668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44234D-6B9C-4F1F-9923-5C2062B10ECA}"/>
                </a:ext>
              </a:extLst>
            </p:cNvPr>
            <p:cNvSpPr/>
            <p:nvPr/>
          </p:nvSpPr>
          <p:spPr>
            <a:xfrm>
              <a:off x="230057" y="4449929"/>
              <a:ext cx="7286625" cy="1628775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Picture 6" descr="new task 5a">
              <a:extLst>
                <a:ext uri="{FF2B5EF4-FFF2-40B4-BE49-F238E27FC236}">
                  <a16:creationId xmlns:a16="http://schemas.microsoft.com/office/drawing/2014/main" id="{27A0E80E-9D0C-46DB-BB20-5F0EFB58E9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" r="-617"/>
            <a:stretch/>
          </p:blipFill>
          <p:spPr bwMode="auto">
            <a:xfrm>
              <a:off x="230057" y="4488029"/>
              <a:ext cx="728662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54E2D13-51F6-4EE0-853B-CEEF6C51E851}"/>
              </a:ext>
            </a:extLst>
          </p:cNvPr>
          <p:cNvSpPr/>
          <p:nvPr/>
        </p:nvSpPr>
        <p:spPr>
          <a:xfrm>
            <a:off x="139337" y="2882206"/>
            <a:ext cx="2394857" cy="314928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59E95-5784-4FDD-AFFA-BCA8116F7F5B}"/>
              </a:ext>
            </a:extLst>
          </p:cNvPr>
          <p:cNvSpPr/>
          <p:nvPr/>
        </p:nvSpPr>
        <p:spPr>
          <a:xfrm>
            <a:off x="349437" y="4909577"/>
            <a:ext cx="2394857" cy="314928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87C213-1E4E-4027-9101-6343D2E2FE32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Action Button: Go Back or Previous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3E7205-8C9C-4D85-A9BF-3DBFED8EE8C8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5EC2B8D-2299-4BAD-92C3-E34BCC74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28</a:t>
            </a:fld>
            <a:endParaRPr lang="fr-CA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5807D5-080E-46A1-B3A2-B6C63B481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71" y="2318149"/>
            <a:ext cx="5725124" cy="10312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FA7235-70F9-4B3C-920D-20915D293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3" y="3208119"/>
            <a:ext cx="5569613" cy="1003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38A968-7646-4CC5-83E2-F395F47A3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56" y="4030362"/>
            <a:ext cx="5414554" cy="109560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BB91A86-29D5-400B-852C-AA6F10C4CBCF}"/>
              </a:ext>
            </a:extLst>
          </p:cNvPr>
          <p:cNvSpPr/>
          <p:nvPr/>
        </p:nvSpPr>
        <p:spPr>
          <a:xfrm>
            <a:off x="7057389" y="3346173"/>
            <a:ext cx="1751463" cy="159915"/>
          </a:xfrm>
          <a:prstGeom prst="rect">
            <a:avLst/>
          </a:prstGeom>
          <a:noFill/>
          <a:ln w="3810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CCDC3D-E9F3-41AC-9837-8C5875BE1680}"/>
              </a:ext>
            </a:extLst>
          </p:cNvPr>
          <p:cNvSpPr/>
          <p:nvPr/>
        </p:nvSpPr>
        <p:spPr>
          <a:xfrm>
            <a:off x="6957290" y="2472107"/>
            <a:ext cx="1751463" cy="159915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67EE4D-E915-4E7A-949E-D8FC9D2ED32B}"/>
              </a:ext>
            </a:extLst>
          </p:cNvPr>
          <p:cNvSpPr/>
          <p:nvPr/>
        </p:nvSpPr>
        <p:spPr>
          <a:xfrm>
            <a:off x="7105330" y="4194071"/>
            <a:ext cx="1751463" cy="159915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54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0" grpId="0" animBg="1"/>
      <p:bldP spid="31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A88D-B699-45BD-9444-992226BC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baseline="30000" dirty="0">
                <a:solidFill>
                  <a:schemeClr val="bg1"/>
                </a:solidFill>
              </a:rPr>
              <a:t>Domaine de gestion de laboratoire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4DFA9-A27F-4FE7-839C-ACB4490E91D1}"/>
              </a:ext>
            </a:extLst>
          </p:cNvPr>
          <p:cNvSpPr txBox="1"/>
          <p:nvPr/>
        </p:nvSpPr>
        <p:spPr>
          <a:xfrm>
            <a:off x="1571626" y="1790615"/>
            <a:ext cx="4015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Gérer les informations de laboratoire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E8B59-A841-42A5-A841-F7BB47E1126F}"/>
              </a:ext>
            </a:extLst>
          </p:cNvPr>
          <p:cNvSpPr txBox="1"/>
          <p:nvPr/>
        </p:nvSpPr>
        <p:spPr>
          <a:xfrm>
            <a:off x="838200" y="3265367"/>
            <a:ext cx="401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Les alarmes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Sachez toujours dans quel état se trouve votre laboratoire…</a:t>
            </a:r>
          </a:p>
        </p:txBody>
      </p:sp>
      <p:sp>
        <p:nvSpPr>
          <p:cNvPr id="15" name="Action Button: Go Forward or Nex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E54279-8A16-4BC8-841B-9FE7A5E5C57B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Action Button: Go Back or Previous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758C5F8-0BA8-4695-BC8E-898CAB45C235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D14FFAD-B7D5-4A07-8DFE-439BE3BB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29</a:t>
            </a:fld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3459D5-027B-4F56-B249-789C1A5D5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72" y="2129169"/>
            <a:ext cx="7488328" cy="23704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45C28A-E1BB-4A54-864C-BCF9FC2BB03D}"/>
              </a:ext>
            </a:extLst>
          </p:cNvPr>
          <p:cNvSpPr/>
          <p:nvPr/>
        </p:nvSpPr>
        <p:spPr>
          <a:xfrm>
            <a:off x="6880123" y="3243168"/>
            <a:ext cx="1253612" cy="1192377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CD7A21-B935-4E57-B16A-CF7E31664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1" y="1270251"/>
            <a:ext cx="1436415" cy="1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C2B3-0041-4275-97F7-71038772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Architecture d’un système </a:t>
            </a:r>
            <a:r>
              <a:rPr lang="fr-FR" b="1" baseline="30000" dirty="0" err="1">
                <a:solidFill>
                  <a:schemeClr val="bg1"/>
                </a:solidFill>
              </a:rPr>
              <a:t>LabPlus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A9092D-0D99-4883-A8DB-756A42E80AD2}"/>
              </a:ext>
            </a:extLst>
          </p:cNvPr>
          <p:cNvSpPr/>
          <p:nvPr/>
        </p:nvSpPr>
        <p:spPr>
          <a:xfrm>
            <a:off x="515983" y="3429000"/>
            <a:ext cx="2706189" cy="1287463"/>
          </a:xfrm>
          <a:prstGeom prst="ellipse">
            <a:avLst/>
          </a:prstGeom>
          <a:solidFill>
            <a:srgbClr val="707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Systèmes externes au laboratoire et autres outils clients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C57C68-489D-4138-9990-41D69DEA8B27}"/>
              </a:ext>
            </a:extLst>
          </p:cNvPr>
          <p:cNvCxnSpPr/>
          <p:nvPr/>
        </p:nvCxnSpPr>
        <p:spPr>
          <a:xfrm>
            <a:off x="3378926" y="4072731"/>
            <a:ext cx="1071154" cy="0"/>
          </a:xfrm>
          <a:prstGeom prst="line">
            <a:avLst/>
          </a:prstGeom>
          <a:ln w="38100">
            <a:solidFill>
              <a:srgbClr val="70706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9C82C0-2C6A-4CF8-8FF1-1DA0C6475286}"/>
              </a:ext>
            </a:extLst>
          </p:cNvPr>
          <p:cNvCxnSpPr>
            <a:cxnSpLocks/>
          </p:cNvCxnSpPr>
          <p:nvPr/>
        </p:nvCxnSpPr>
        <p:spPr>
          <a:xfrm>
            <a:off x="4450080" y="4072731"/>
            <a:ext cx="5129349" cy="0"/>
          </a:xfrm>
          <a:prstGeom prst="line">
            <a:avLst/>
          </a:prstGeom>
          <a:ln w="38100">
            <a:solidFill>
              <a:srgbClr val="70706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C69DD3C7-9641-4FFD-A3F5-930F5C9B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252" y="2369287"/>
            <a:ext cx="345729" cy="1127379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82B18B4-83B7-4B8D-8825-CC8058A90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5569" y="1755153"/>
            <a:ext cx="1653490" cy="1412983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AF4E026-9D72-494B-8A52-18D4097AF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8540" y="2498568"/>
            <a:ext cx="841777" cy="81171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49128F6-EDB8-4700-A83C-B0998976B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2524" y="4668440"/>
            <a:ext cx="1473109" cy="1127380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E7BBD8-FE8C-4C7E-8772-F416FFB5D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9491" y="4585766"/>
            <a:ext cx="631332" cy="1292728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C362AA-6132-4687-B134-4E2EE825B10F}"/>
              </a:ext>
            </a:extLst>
          </p:cNvPr>
          <p:cNvSpPr/>
          <p:nvPr/>
        </p:nvSpPr>
        <p:spPr>
          <a:xfrm>
            <a:off x="4962525" y="6000220"/>
            <a:ext cx="3798298" cy="463022"/>
          </a:xfrm>
          <a:prstGeom prst="rect">
            <a:avLst/>
          </a:prstGeom>
          <a:solidFill>
            <a:srgbClr val="70706F"/>
          </a:solidFill>
          <a:ln>
            <a:solidFill>
              <a:srgbClr val="707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Station de travail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746F2-A669-469B-ABC9-B608DB7B656E}"/>
              </a:ext>
            </a:extLst>
          </p:cNvPr>
          <p:cNvSpPr/>
          <p:nvPr/>
        </p:nvSpPr>
        <p:spPr>
          <a:xfrm>
            <a:off x="5616836" y="3191566"/>
            <a:ext cx="2278633" cy="409137"/>
          </a:xfrm>
          <a:prstGeom prst="rect">
            <a:avLst/>
          </a:prstGeom>
          <a:solidFill>
            <a:srgbClr val="70706F"/>
          </a:solidFill>
          <a:ln>
            <a:solidFill>
              <a:srgbClr val="707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Station </a:t>
            </a:r>
            <a:r>
              <a:rPr lang="fr-CA" dirty="0" err="1"/>
              <a:t>LabPlus</a:t>
            </a:r>
            <a:r>
              <a:rPr lang="fr-CA" dirty="0"/>
              <a:t> client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98A2EC-DC2E-4F20-8A83-04CACAB073B9}"/>
              </a:ext>
            </a:extLst>
          </p:cNvPr>
          <p:cNvSpPr/>
          <p:nvPr/>
        </p:nvSpPr>
        <p:spPr>
          <a:xfrm>
            <a:off x="3310763" y="1868222"/>
            <a:ext cx="2278633" cy="409137"/>
          </a:xfrm>
          <a:prstGeom prst="rect">
            <a:avLst/>
          </a:prstGeom>
          <a:solidFill>
            <a:srgbClr val="70706F"/>
          </a:solidFill>
          <a:ln>
            <a:solidFill>
              <a:srgbClr val="707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Serveur </a:t>
            </a:r>
            <a:r>
              <a:rPr lang="fr-CA" dirty="0" err="1"/>
              <a:t>LabPlus</a:t>
            </a:r>
            <a:endParaRPr lang="fr-CA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7E0970B-5931-4E99-B5DE-A2DC94E4D9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63801" y="3627301"/>
            <a:ext cx="210214" cy="46714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C779C5A-0E1F-4BC4-9EBF-44E5C9409C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96444" y="4073557"/>
            <a:ext cx="210214" cy="46714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A20BC72-F92D-4603-9CCC-98A89DA205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02116" y="4073557"/>
            <a:ext cx="210214" cy="46714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02E02D3-C906-448D-893C-B5D7842247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74701" y="3616293"/>
            <a:ext cx="210214" cy="46714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92CB65F-6DDF-43E8-AAD7-FD0CE5A0B3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24202" y="3627301"/>
            <a:ext cx="210214" cy="4671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255E09-8D8A-4135-9353-6D6AEE302520}"/>
              </a:ext>
            </a:extLst>
          </p:cNvPr>
          <p:cNvSpPr txBox="1"/>
          <p:nvPr/>
        </p:nvSpPr>
        <p:spPr>
          <a:xfrm>
            <a:off x="9234923" y="4078918"/>
            <a:ext cx="194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 - Laboratoire</a:t>
            </a:r>
          </a:p>
        </p:txBody>
      </p:sp>
      <p:sp>
        <p:nvSpPr>
          <p:cNvPr id="27" name="Action Button: Go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2870B0-26FA-40F4-8D56-8464DFD6093B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Action Button: Go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6263F1E-B062-4C18-81F4-9F9219AFCC8A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B66C6C76-B94C-400C-A5E1-9E288F47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02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576352-4D73-41FE-871A-900FCA479302}"/>
              </a:ext>
            </a:extLst>
          </p:cNvPr>
          <p:cNvSpPr/>
          <p:nvPr/>
        </p:nvSpPr>
        <p:spPr>
          <a:xfrm>
            <a:off x="2485510" y="2828779"/>
            <a:ext cx="7284961" cy="2273016"/>
          </a:xfrm>
          <a:prstGeom prst="rect">
            <a:avLst/>
          </a:prstGeom>
          <a:solidFill>
            <a:srgbClr val="1F8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584D7-812A-4539-A661-D2960A81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baseline="30000" dirty="0">
                <a:solidFill>
                  <a:schemeClr val="bg1"/>
                </a:solidFill>
              </a:rPr>
              <a:t>Domaine de gestion de laboratoire (suite)</a:t>
            </a:r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66B-66C4-463C-8FD7-FE78556E65E9}"/>
              </a:ext>
            </a:extLst>
          </p:cNvPr>
          <p:cNvSpPr txBox="1"/>
          <p:nvPr/>
        </p:nvSpPr>
        <p:spPr>
          <a:xfrm>
            <a:off x="946219" y="1690688"/>
            <a:ext cx="4015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Notifications et abonnements</a:t>
            </a:r>
          </a:p>
          <a:p>
            <a:r>
              <a:rPr lang="fr-CA" b="1" baseline="30000" dirty="0">
                <a:solidFill>
                  <a:srgbClr val="1FB0FF"/>
                </a:solidFill>
              </a:rPr>
              <a:t>Utiliser ou définir de nouvelles conditions 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S’abonner aux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Recevoir des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Examiner et gérer les informations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5FE4B-493A-4FDF-9920-4B766ED5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35" y="2790679"/>
            <a:ext cx="7278129" cy="22730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6E7D911-5E93-4CD2-AEA8-8BA08D2934D1}"/>
              </a:ext>
            </a:extLst>
          </p:cNvPr>
          <p:cNvGrpSpPr/>
          <p:nvPr/>
        </p:nvGrpSpPr>
        <p:grpSpPr>
          <a:xfrm>
            <a:off x="2450103" y="2743054"/>
            <a:ext cx="7323061" cy="1960493"/>
            <a:chOff x="2450103" y="2743054"/>
            <a:chExt cx="7323061" cy="19604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627392-04B8-4A1D-9C76-70E9289E7CB3}"/>
                </a:ext>
              </a:extLst>
            </p:cNvPr>
            <p:cNvSpPr/>
            <p:nvPr/>
          </p:nvSpPr>
          <p:spPr>
            <a:xfrm>
              <a:off x="2459629" y="2743054"/>
              <a:ext cx="7313535" cy="1914671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6AAE8E-F7BA-410D-8C0D-F55EE89D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103" y="2788704"/>
              <a:ext cx="7284961" cy="191484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7C9787-D5C2-4902-AEFC-18E2C27B9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3" y="1239361"/>
            <a:ext cx="3453968" cy="32126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ADE42B-7313-4E6D-96FD-10BBD6A3A57E}"/>
              </a:ext>
            </a:extLst>
          </p:cNvPr>
          <p:cNvSpPr/>
          <p:nvPr/>
        </p:nvSpPr>
        <p:spPr>
          <a:xfrm>
            <a:off x="2602503" y="4434828"/>
            <a:ext cx="5769972" cy="619124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B5B81D-E726-4C97-8D8A-6FFFC4115A96}"/>
              </a:ext>
            </a:extLst>
          </p:cNvPr>
          <p:cNvSpPr/>
          <p:nvPr/>
        </p:nvSpPr>
        <p:spPr>
          <a:xfrm>
            <a:off x="3037960" y="4452059"/>
            <a:ext cx="559796" cy="243766"/>
          </a:xfrm>
          <a:prstGeom prst="rect">
            <a:avLst/>
          </a:prstGeom>
          <a:noFill/>
          <a:ln w="3810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2FE589-8823-4984-B3D5-D6F69DFA505F}"/>
              </a:ext>
            </a:extLst>
          </p:cNvPr>
          <p:cNvSpPr/>
          <p:nvPr/>
        </p:nvSpPr>
        <p:spPr>
          <a:xfrm>
            <a:off x="7000875" y="4000283"/>
            <a:ext cx="1028700" cy="388723"/>
          </a:xfrm>
          <a:prstGeom prst="rect">
            <a:avLst/>
          </a:prstGeom>
          <a:noFill/>
          <a:ln w="3810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9BE899-689A-4908-A67A-B28517E7D5F1}"/>
              </a:ext>
            </a:extLst>
          </p:cNvPr>
          <p:cNvCxnSpPr/>
          <p:nvPr/>
        </p:nvCxnSpPr>
        <p:spPr>
          <a:xfrm flipV="1">
            <a:off x="3597756" y="4084423"/>
            <a:ext cx="3336444" cy="428509"/>
          </a:xfrm>
          <a:prstGeom prst="straightConnector1">
            <a:avLst/>
          </a:prstGeom>
          <a:ln w="38100">
            <a:solidFill>
              <a:srgbClr val="1F8F4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7A06C4-119F-428D-80F3-262F24FA66E8}"/>
              </a:ext>
            </a:extLst>
          </p:cNvPr>
          <p:cNvGrpSpPr/>
          <p:nvPr/>
        </p:nvGrpSpPr>
        <p:grpSpPr>
          <a:xfrm>
            <a:off x="2450103" y="2743054"/>
            <a:ext cx="7316229" cy="2886967"/>
            <a:chOff x="2454242" y="2704954"/>
            <a:chExt cx="7316229" cy="288696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DBF92B-F185-449D-975B-3EB6CECA8173}"/>
                </a:ext>
              </a:extLst>
            </p:cNvPr>
            <p:cNvSpPr/>
            <p:nvPr/>
          </p:nvSpPr>
          <p:spPr>
            <a:xfrm>
              <a:off x="2469153" y="2704954"/>
              <a:ext cx="7301318" cy="2875585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785E480-0157-45BE-93E8-E54E268AC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242" y="2743054"/>
              <a:ext cx="7284961" cy="2848867"/>
            </a:xfrm>
            <a:prstGeom prst="rect">
              <a:avLst/>
            </a:prstGeom>
          </p:spPr>
        </p:pic>
      </p:grpSp>
      <p:sp>
        <p:nvSpPr>
          <p:cNvPr id="25" name="Action Button: Go Forward or Nex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B357DA9-48A9-42BC-824A-DB175A54B11A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Action Button: Go Back or Previous 2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A9293FE-7D67-43FE-82BE-5F441222E056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BEA3D6D4-F51E-459C-B2CA-196355D7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88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  <p:bldP spid="19" grpId="0" animBg="1"/>
      <p:bldP spid="20" grpId="0" animBg="1"/>
      <p:bldP spid="20" grpId="1" animBg="1"/>
      <p:bldP spid="20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B4FB-15AA-45E6-9234-4D346A72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baseline="30000" dirty="0">
                <a:solidFill>
                  <a:schemeClr val="bg1"/>
                </a:solidFill>
              </a:rPr>
              <a:t>Domaine de gestion de laboratoire (suite)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D0620-2A0A-48A8-BEE4-B04A271AACF7}"/>
              </a:ext>
            </a:extLst>
          </p:cNvPr>
          <p:cNvSpPr txBox="1"/>
          <p:nvPr/>
        </p:nvSpPr>
        <p:spPr>
          <a:xfrm>
            <a:off x="1004520" y="1690688"/>
            <a:ext cx="617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Normes</a:t>
            </a:r>
            <a:r>
              <a:rPr lang="fr-CA" baseline="30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Matériaux standard utilisés par votre laboratoire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Énumérer les détails standard; ses composants, chaque lot et ses spécifications</a:t>
            </a:r>
            <a:endParaRPr lang="fr-CA" sz="2400" b="1" baseline="30000" dirty="0">
              <a:solidFill>
                <a:srgbClr val="1F8F42"/>
              </a:solidFill>
            </a:endParaRPr>
          </a:p>
        </p:txBody>
      </p:sp>
      <p:pic>
        <p:nvPicPr>
          <p:cNvPr id="5" name="Picture 5" descr="std 2">
            <a:extLst>
              <a:ext uri="{FF2B5EF4-FFF2-40B4-BE49-F238E27FC236}">
                <a16:creationId xmlns:a16="http://schemas.microsoft.com/office/drawing/2014/main" id="{2B471444-466F-4135-9392-62CD6436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6500" y="2782736"/>
            <a:ext cx="76374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td 3">
            <a:extLst>
              <a:ext uri="{FF2B5EF4-FFF2-40B4-BE49-F238E27FC236}">
                <a16:creationId xmlns:a16="http://schemas.microsoft.com/office/drawing/2014/main" id="{E836FB2A-89A3-4631-910B-AF541EBB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9037" y="4822017"/>
            <a:ext cx="7620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E7029C-F543-4915-8BEF-0F7FA41D2C75}"/>
              </a:ext>
            </a:extLst>
          </p:cNvPr>
          <p:cNvGrpSpPr/>
          <p:nvPr/>
        </p:nvGrpSpPr>
        <p:grpSpPr>
          <a:xfrm>
            <a:off x="-6620946" y="3760908"/>
            <a:ext cx="6036266" cy="1671504"/>
            <a:chOff x="5712822" y="3376746"/>
            <a:chExt cx="6036266" cy="1671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BC30D-6854-4BDF-9B75-946C9DD8B7E5}"/>
                </a:ext>
              </a:extLst>
            </p:cNvPr>
            <p:cNvSpPr/>
            <p:nvPr/>
          </p:nvSpPr>
          <p:spPr>
            <a:xfrm>
              <a:off x="5712822" y="3376746"/>
              <a:ext cx="6000205" cy="1609448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7" name="Picture 7" descr="std 4">
              <a:extLst>
                <a:ext uri="{FF2B5EF4-FFF2-40B4-BE49-F238E27FC236}">
                  <a16:creationId xmlns:a16="http://schemas.microsoft.com/office/drawing/2014/main" id="{6440A9BC-BD09-4C74-9B31-6F31DDC29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3429000"/>
              <a:ext cx="5976938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B93418-FAB2-4EC7-8189-0E254A0F93D6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Action Button: Go Back or Previous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BCC2244-319B-4DED-9ADD-B365187159AA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E4B5B4D-7234-4A42-A23B-8029B89A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31</a:t>
            </a:fld>
            <a:endParaRPr lang="fr-CA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08A4EC5-D2C9-4074-AA12-191C9B2BE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6228" y="2518221"/>
            <a:ext cx="8096865" cy="4094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11D0FC-CEFF-4200-8981-A33E313B3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9928" y="2283570"/>
            <a:ext cx="8096866" cy="4094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2CAA0C-E525-427B-9EA6-66AC4A5A1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9928" y="2341072"/>
            <a:ext cx="8096866" cy="40948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4DEF258-8256-4FD8-A5E5-BB45D00CA5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9928" y="2398574"/>
            <a:ext cx="8096866" cy="4094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61DA4-394D-4A25-BE47-EB4675F96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12192000" cy="1885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C5B008-BF9F-4BC4-8511-185F62FEC7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032"/>
            <a:ext cx="12192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181852-BDBA-4D02-8B9E-5F595F5A9848}"/>
              </a:ext>
            </a:extLst>
          </p:cNvPr>
          <p:cNvSpPr/>
          <p:nvPr/>
        </p:nvSpPr>
        <p:spPr>
          <a:xfrm>
            <a:off x="-8066" y="1937356"/>
            <a:ext cx="12200065" cy="1325563"/>
          </a:xfrm>
          <a:prstGeom prst="rect">
            <a:avLst/>
          </a:prstGeom>
          <a:solidFill>
            <a:srgbClr val="1FB0F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1F0CA-F7DC-4B15-9E2E-814F9180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Domaine du système 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4795C-60B8-416C-9A3D-E4C37B630FC2}"/>
              </a:ext>
            </a:extLst>
          </p:cNvPr>
          <p:cNvSpPr txBox="1"/>
          <p:nvPr/>
        </p:nvSpPr>
        <p:spPr>
          <a:xfrm>
            <a:off x="838197" y="2171061"/>
            <a:ext cx="4015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Gérez votre système</a:t>
            </a:r>
            <a:r>
              <a:rPr lang="fr-FR" baseline="30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Créer et configurer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Gérer les accès et la 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 Affiner, programmer, automatiser, déboguer</a:t>
            </a:r>
            <a:endParaRPr lang="fr-CA" sz="2400" b="1" baseline="30000" dirty="0">
              <a:solidFill>
                <a:srgbClr val="1F8F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7EDDA-6FAD-43E9-82B3-9235D93A153C}"/>
              </a:ext>
            </a:extLst>
          </p:cNvPr>
          <p:cNvSpPr txBox="1"/>
          <p:nvPr/>
        </p:nvSpPr>
        <p:spPr>
          <a:xfrm>
            <a:off x="838198" y="3359115"/>
            <a:ext cx="1092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Configuration</a:t>
            </a:r>
            <a:endParaRPr lang="fr-FR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Listes, ressources, requêtes, masques et plus encore!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Créez de nouvelles listes, choisissez des fonctionnalités, ajoutez des champs personnalisés et créez des requêtes simples ou complexes à l’aide d’un simple outil!</a:t>
            </a:r>
            <a:endParaRPr lang="fr-CA" sz="2400" b="1" baseline="30000" dirty="0">
              <a:solidFill>
                <a:srgbClr val="1F8F4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CFF11B-8D4A-4102-9E1F-38F69A0E7DAF}"/>
              </a:ext>
            </a:extLst>
          </p:cNvPr>
          <p:cNvGrpSpPr/>
          <p:nvPr/>
        </p:nvGrpSpPr>
        <p:grpSpPr>
          <a:xfrm>
            <a:off x="6890655" y="4001451"/>
            <a:ext cx="5301345" cy="2313604"/>
            <a:chOff x="6890655" y="4001451"/>
            <a:chExt cx="5301345" cy="23136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693E81-4F35-45FF-B7FD-B6EDD86D88F5}"/>
                </a:ext>
              </a:extLst>
            </p:cNvPr>
            <p:cNvSpPr/>
            <p:nvPr/>
          </p:nvSpPr>
          <p:spPr>
            <a:xfrm>
              <a:off x="6890655" y="4071123"/>
              <a:ext cx="5257800" cy="2243932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20" name="Picture 8" descr="new list 1">
              <a:extLst>
                <a:ext uri="{FF2B5EF4-FFF2-40B4-BE49-F238E27FC236}">
                  <a16:creationId xmlns:a16="http://schemas.microsoft.com/office/drawing/2014/main" id="{27110E1D-4BA9-4764-B407-130A9726A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001451"/>
              <a:ext cx="525780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B3702BA-51FE-471A-AED6-7945B239FBB2}"/>
              </a:ext>
            </a:extLst>
          </p:cNvPr>
          <p:cNvSpPr/>
          <p:nvPr/>
        </p:nvSpPr>
        <p:spPr>
          <a:xfrm>
            <a:off x="7057661" y="5062461"/>
            <a:ext cx="1154521" cy="1196416"/>
          </a:xfrm>
          <a:prstGeom prst="rect">
            <a:avLst/>
          </a:prstGeom>
          <a:noFill/>
          <a:ln w="38100">
            <a:solidFill>
              <a:srgbClr val="1F8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Action Button: Go Forward or Next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70F46A-E067-4445-8934-2B1EB652A631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Action Button: Go Back or Previous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7130C34-7909-43B3-ABA4-CFB8085D9B32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A5A39D70-6A19-4E69-A1B1-EAAB2B51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32</a:t>
            </a:fld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BDC59-B53B-4CE5-8522-92CDFCBE7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66" y="1937355"/>
            <a:ext cx="2551084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25D876-017A-4607-AD98-2D4232A7B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4184423"/>
            <a:ext cx="6429386" cy="201733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1C9400C-129B-4701-AA9D-BB74241FF9B1}"/>
              </a:ext>
            </a:extLst>
          </p:cNvPr>
          <p:cNvSpPr/>
          <p:nvPr/>
        </p:nvSpPr>
        <p:spPr>
          <a:xfrm>
            <a:off x="1331407" y="4227418"/>
            <a:ext cx="1384664" cy="261257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9C025-E690-493E-929D-4BEA5F61AA96}"/>
              </a:ext>
            </a:extLst>
          </p:cNvPr>
          <p:cNvGrpSpPr/>
          <p:nvPr/>
        </p:nvGrpSpPr>
        <p:grpSpPr>
          <a:xfrm>
            <a:off x="-8084513" y="4945501"/>
            <a:ext cx="6791573" cy="2146561"/>
            <a:chOff x="-28586" y="4136673"/>
            <a:chExt cx="6791573" cy="21465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B0E8862-7695-4EE5-87C4-E910E51EBF0B}"/>
                </a:ext>
              </a:extLst>
            </p:cNvPr>
            <p:cNvGrpSpPr/>
            <p:nvPr/>
          </p:nvGrpSpPr>
          <p:grpSpPr>
            <a:xfrm>
              <a:off x="-28586" y="4136673"/>
              <a:ext cx="6791573" cy="2108710"/>
              <a:chOff x="-98258" y="4067001"/>
              <a:chExt cx="7015967" cy="217838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EBAE19-E5DF-4E72-A8B3-F99132FADDD5}"/>
                  </a:ext>
                </a:extLst>
              </p:cNvPr>
              <p:cNvSpPr/>
              <p:nvPr/>
            </p:nvSpPr>
            <p:spPr>
              <a:xfrm>
                <a:off x="26770" y="4119255"/>
                <a:ext cx="6890939" cy="2126128"/>
              </a:xfrm>
              <a:prstGeom prst="rect">
                <a:avLst/>
              </a:prstGeom>
              <a:solidFill>
                <a:srgbClr val="1F8F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902044E-F37A-4F6F-BCF3-B8617E436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258" y="4067001"/>
                <a:ext cx="6963713" cy="2126128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34BA05-DDF6-439C-A53D-E70641384514}"/>
                </a:ext>
              </a:extLst>
            </p:cNvPr>
            <p:cNvSpPr/>
            <p:nvPr/>
          </p:nvSpPr>
          <p:spPr>
            <a:xfrm>
              <a:off x="1410790" y="4284617"/>
              <a:ext cx="1384664" cy="261257"/>
            </a:xfrm>
            <a:prstGeom prst="rect">
              <a:avLst/>
            </a:prstGeom>
            <a:noFill/>
            <a:ln w="38100">
              <a:solidFill>
                <a:srgbClr val="1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75D369-F532-4C7D-A145-697029B6E2AF}"/>
                </a:ext>
              </a:extLst>
            </p:cNvPr>
            <p:cNvSpPr/>
            <p:nvPr/>
          </p:nvSpPr>
          <p:spPr>
            <a:xfrm>
              <a:off x="244843" y="5852160"/>
              <a:ext cx="4975946" cy="431074"/>
            </a:xfrm>
            <a:prstGeom prst="rect">
              <a:avLst/>
            </a:prstGeom>
            <a:noFill/>
            <a:ln w="38100">
              <a:solidFill>
                <a:srgbClr val="1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19086B9-68FF-47A7-BA17-23A21D24B3E2}"/>
              </a:ext>
            </a:extLst>
          </p:cNvPr>
          <p:cNvSpPr/>
          <p:nvPr/>
        </p:nvSpPr>
        <p:spPr>
          <a:xfrm>
            <a:off x="1673942" y="5434780"/>
            <a:ext cx="4936419" cy="575187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74DE9-21FC-4906-9F42-9A9279EF1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84" y="1932534"/>
            <a:ext cx="1870282" cy="1550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212906-7761-4FD7-A647-72F1229E99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50" y="1935484"/>
            <a:ext cx="2398117" cy="15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FD7-CDAE-4C9F-AFF2-FD301B41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Domaine du système  (suite)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A039A-D59E-45A1-A951-E7E95D13CB13}"/>
              </a:ext>
            </a:extLst>
          </p:cNvPr>
          <p:cNvSpPr txBox="1"/>
          <p:nvPr/>
        </p:nvSpPr>
        <p:spPr>
          <a:xfrm>
            <a:off x="3549829" y="2018310"/>
            <a:ext cx="4015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Plugins</a:t>
            </a:r>
            <a:endParaRPr lang="fr-FR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Définition de règles de gestion et de flux de travail personnalisés</a:t>
            </a:r>
          </a:p>
          <a:p>
            <a:endParaRPr lang="fr-CA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Événements disponibles pour diverses opérations</a:t>
            </a:r>
          </a:p>
          <a:p>
            <a:endParaRPr lang="fr-CA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L’environnement de développement comporte un utilitaire de débogage et de traçage</a:t>
            </a:r>
            <a:endParaRPr lang="fr-CA" sz="2400" b="1" baseline="30000" dirty="0">
              <a:solidFill>
                <a:srgbClr val="1F8F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D3751-223F-450C-AA43-38AA3EB2BCC8}"/>
              </a:ext>
            </a:extLst>
          </p:cNvPr>
          <p:cNvSpPr txBox="1"/>
          <p:nvPr/>
        </p:nvSpPr>
        <p:spPr>
          <a:xfrm>
            <a:off x="3667268" y="3926287"/>
            <a:ext cx="337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baseline="30000" dirty="0">
                <a:solidFill>
                  <a:srgbClr val="1FB0FF"/>
                </a:solidFill>
              </a:rPr>
              <a:t>Utilisez les plug-ins pour configurer des identifiants et plus!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77ECB-E220-41EA-8848-7CCFE43F775B}"/>
              </a:ext>
            </a:extLst>
          </p:cNvPr>
          <p:cNvSpPr txBox="1"/>
          <p:nvPr/>
        </p:nvSpPr>
        <p:spPr>
          <a:xfrm>
            <a:off x="167996" y="4812221"/>
            <a:ext cx="1983021" cy="9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Sécurité</a:t>
            </a:r>
            <a:endParaRPr lang="fr-FR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Créer des utilisateurs, des rôles et choisir le contenu de la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305EE-3A25-455E-92F5-6C5DFAD672E2}"/>
              </a:ext>
            </a:extLst>
          </p:cNvPr>
          <p:cNvSpPr txBox="1"/>
          <p:nvPr/>
        </p:nvSpPr>
        <p:spPr>
          <a:xfrm>
            <a:off x="7633699" y="4802145"/>
            <a:ext cx="40151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8F42"/>
                </a:solidFill>
              </a:rPr>
              <a:t>Préférences de système</a:t>
            </a:r>
          </a:p>
          <a:p>
            <a:r>
              <a:rPr lang="fr-FR" b="1" baseline="30000" dirty="0">
                <a:solidFill>
                  <a:srgbClr val="1FB0FF"/>
                </a:solidFill>
              </a:rPr>
              <a:t>Gérez vos données personnelles</a:t>
            </a:r>
            <a:endParaRPr lang="fr-CA" sz="2400" b="1" baseline="30000" dirty="0">
              <a:solidFill>
                <a:srgbClr val="1F8F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 Accédez à vos favoris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Choisissez un profil de laboratoire / Choisissez un rôle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aseline="30000" dirty="0"/>
              <a:t> Changez votre mot de passe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 Choisissez la langue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A8CE13-AB1B-4FA8-8306-D900DC0DDC34}"/>
              </a:ext>
            </a:extLst>
          </p:cNvPr>
          <p:cNvGrpSpPr/>
          <p:nvPr/>
        </p:nvGrpSpPr>
        <p:grpSpPr>
          <a:xfrm>
            <a:off x="-3021146" y="1493742"/>
            <a:ext cx="2604846" cy="2890022"/>
            <a:chOff x="660871" y="1690688"/>
            <a:chExt cx="2604846" cy="28900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2C24AF-3825-4E33-A8F9-9DF14327B3B4}"/>
                </a:ext>
              </a:extLst>
            </p:cNvPr>
            <p:cNvSpPr/>
            <p:nvPr/>
          </p:nvSpPr>
          <p:spPr>
            <a:xfrm>
              <a:off x="687980" y="1725524"/>
              <a:ext cx="2577737" cy="2855186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960286-42A6-488A-AF19-685584487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71" y="1690688"/>
              <a:ext cx="2559671" cy="28612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F6A912-1F3B-47AD-AC4A-D412AD4CD231}"/>
              </a:ext>
            </a:extLst>
          </p:cNvPr>
          <p:cNvGrpSpPr/>
          <p:nvPr/>
        </p:nvGrpSpPr>
        <p:grpSpPr>
          <a:xfrm>
            <a:off x="12591531" y="2177035"/>
            <a:ext cx="4658222" cy="1948175"/>
            <a:chOff x="7533778" y="2100090"/>
            <a:chExt cx="4658222" cy="19481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77E61A-676D-4E17-929C-0A3B49DB1F5D}"/>
                </a:ext>
              </a:extLst>
            </p:cNvPr>
            <p:cNvGrpSpPr/>
            <p:nvPr/>
          </p:nvGrpSpPr>
          <p:grpSpPr>
            <a:xfrm>
              <a:off x="7533778" y="2100090"/>
              <a:ext cx="4658222" cy="1948175"/>
              <a:chOff x="7533778" y="2126217"/>
              <a:chExt cx="4658222" cy="194817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2342D9-59F9-40B8-B3FF-DA99FB6EDE34}"/>
                  </a:ext>
                </a:extLst>
              </p:cNvPr>
              <p:cNvSpPr/>
              <p:nvPr/>
            </p:nvSpPr>
            <p:spPr>
              <a:xfrm>
                <a:off x="7533778" y="2169762"/>
                <a:ext cx="4605968" cy="1904630"/>
              </a:xfrm>
              <a:prstGeom prst="rect">
                <a:avLst/>
              </a:prstGeom>
              <a:solidFill>
                <a:srgbClr val="1FB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B73EC9F-91BE-4591-BD42-058A8BFF3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6032" y="2126217"/>
                <a:ext cx="4605968" cy="190463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5BFB70-73EB-4C5F-85C5-3CAF5F665882}"/>
                </a:ext>
              </a:extLst>
            </p:cNvPr>
            <p:cNvSpPr/>
            <p:nvPr/>
          </p:nvSpPr>
          <p:spPr>
            <a:xfrm>
              <a:off x="7633699" y="2857500"/>
              <a:ext cx="646701" cy="546100"/>
            </a:xfrm>
            <a:prstGeom prst="rect">
              <a:avLst/>
            </a:prstGeom>
            <a:noFill/>
            <a:ln w="38100">
              <a:solidFill>
                <a:srgbClr val="1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53B1AC-9533-415D-994F-AE3D3D7AA0A0}"/>
                </a:ext>
              </a:extLst>
            </p:cNvPr>
            <p:cNvSpPr/>
            <p:nvPr/>
          </p:nvSpPr>
          <p:spPr>
            <a:xfrm>
              <a:off x="8362062" y="2857500"/>
              <a:ext cx="940688" cy="209550"/>
            </a:xfrm>
            <a:prstGeom prst="rect">
              <a:avLst/>
            </a:prstGeom>
            <a:noFill/>
            <a:ln w="38100">
              <a:solidFill>
                <a:srgbClr val="1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47597C-8E37-4092-AE6A-6EB386939E8E}"/>
                </a:ext>
              </a:extLst>
            </p:cNvPr>
            <p:cNvSpPr/>
            <p:nvPr/>
          </p:nvSpPr>
          <p:spPr>
            <a:xfrm>
              <a:off x="8961028" y="3749241"/>
              <a:ext cx="940688" cy="209550"/>
            </a:xfrm>
            <a:prstGeom prst="rect">
              <a:avLst/>
            </a:prstGeom>
            <a:noFill/>
            <a:ln w="38100">
              <a:solidFill>
                <a:srgbClr val="1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63434B-73EB-4AF1-A2F5-E1AC943F405E}"/>
                </a:ext>
              </a:extLst>
            </p:cNvPr>
            <p:cNvSpPr/>
            <p:nvPr/>
          </p:nvSpPr>
          <p:spPr>
            <a:xfrm>
              <a:off x="11083316" y="2857500"/>
              <a:ext cx="940688" cy="222320"/>
            </a:xfrm>
            <a:prstGeom prst="rect">
              <a:avLst/>
            </a:prstGeom>
            <a:noFill/>
            <a:ln w="38100">
              <a:solidFill>
                <a:srgbClr val="1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E7DF5E-EF99-436C-ABFF-41490EAC5AEE}"/>
                </a:ext>
              </a:extLst>
            </p:cNvPr>
            <p:cNvSpPr/>
            <p:nvPr/>
          </p:nvSpPr>
          <p:spPr>
            <a:xfrm>
              <a:off x="11083316" y="3470171"/>
              <a:ext cx="1056430" cy="157823"/>
            </a:xfrm>
            <a:prstGeom prst="rect">
              <a:avLst/>
            </a:prstGeom>
            <a:noFill/>
            <a:ln w="28575">
              <a:solidFill>
                <a:srgbClr val="1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DEDBF6-559F-4845-B290-59F115D175CA}"/>
              </a:ext>
            </a:extLst>
          </p:cNvPr>
          <p:cNvGrpSpPr/>
          <p:nvPr/>
        </p:nvGrpSpPr>
        <p:grpSpPr>
          <a:xfrm>
            <a:off x="-5011311" y="4523628"/>
            <a:ext cx="4338565" cy="1681260"/>
            <a:chOff x="2049482" y="4512313"/>
            <a:chExt cx="4338565" cy="16812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9F2744-C594-44D4-8F88-F739B270B99A}"/>
                </a:ext>
              </a:extLst>
            </p:cNvPr>
            <p:cNvSpPr/>
            <p:nvPr/>
          </p:nvSpPr>
          <p:spPr>
            <a:xfrm>
              <a:off x="2093027" y="4547148"/>
              <a:ext cx="4295020" cy="1646425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F78B53-9E8A-4259-B5C3-D5ACEB0AE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82" y="4512313"/>
              <a:ext cx="4295020" cy="16464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AE67B0-DC7D-4BE5-B8CD-C2269F82B8F5}"/>
              </a:ext>
            </a:extLst>
          </p:cNvPr>
          <p:cNvGrpSpPr/>
          <p:nvPr/>
        </p:nvGrpSpPr>
        <p:grpSpPr>
          <a:xfrm>
            <a:off x="-3720784" y="4949516"/>
            <a:ext cx="3350136" cy="1725768"/>
            <a:chOff x="2782734" y="4753975"/>
            <a:chExt cx="3350136" cy="17257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6348C0-54C0-4573-A07A-9E5EF3943A42}"/>
                </a:ext>
              </a:extLst>
            </p:cNvPr>
            <p:cNvSpPr/>
            <p:nvPr/>
          </p:nvSpPr>
          <p:spPr>
            <a:xfrm>
              <a:off x="2819604" y="4798219"/>
              <a:ext cx="3313266" cy="1681524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59A0571-59FC-4123-84EF-1447121F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734" y="4753975"/>
              <a:ext cx="3313266" cy="168152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2F8B83-934A-4B50-AD63-2E3A84B426C3}"/>
              </a:ext>
            </a:extLst>
          </p:cNvPr>
          <p:cNvGrpSpPr/>
          <p:nvPr/>
        </p:nvGrpSpPr>
        <p:grpSpPr>
          <a:xfrm>
            <a:off x="-2627909" y="5084267"/>
            <a:ext cx="2416277" cy="1773732"/>
            <a:chOff x="3549445" y="4993952"/>
            <a:chExt cx="2416277" cy="17737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234869-D946-4B78-A9CE-33A459DF0EB7}"/>
                </a:ext>
              </a:extLst>
            </p:cNvPr>
            <p:cNvSpPr/>
            <p:nvPr/>
          </p:nvSpPr>
          <p:spPr>
            <a:xfrm>
              <a:off x="3554361" y="5036573"/>
              <a:ext cx="2411361" cy="1731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9" name="Picture 8" descr="page content">
              <a:extLst>
                <a:ext uri="{FF2B5EF4-FFF2-40B4-BE49-F238E27FC236}">
                  <a16:creationId xmlns:a16="http://schemas.microsoft.com/office/drawing/2014/main" id="{813DDE97-2A09-493B-A362-5A77F5962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445" y="4993952"/>
              <a:ext cx="2376513" cy="173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ction Button: Go Forward or Next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6481B0A-314B-4D64-BDD1-B7A03712F761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Action Button: Go Back or Previous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798A002-F713-4763-AA97-93EC17EE3766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4CB50312-426D-4814-92E5-42E9D6C8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33</a:t>
            </a:fld>
            <a:endParaRPr lang="fr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12DD2D-9DDC-4756-9BF9-3E9756D27305}"/>
              </a:ext>
            </a:extLst>
          </p:cNvPr>
          <p:cNvGrpSpPr/>
          <p:nvPr/>
        </p:nvGrpSpPr>
        <p:grpSpPr>
          <a:xfrm>
            <a:off x="7686254" y="1946154"/>
            <a:ext cx="4505746" cy="2700957"/>
            <a:chOff x="7686254" y="1946154"/>
            <a:chExt cx="4505746" cy="270095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AEE4D3-9813-45A7-9B7C-4C8218A43C8F}"/>
                </a:ext>
              </a:extLst>
            </p:cNvPr>
            <p:cNvSpPr/>
            <p:nvPr/>
          </p:nvSpPr>
          <p:spPr>
            <a:xfrm>
              <a:off x="7686254" y="1983732"/>
              <a:ext cx="4463016" cy="2663379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82BE7AC-CAEE-47A1-B5D2-E6555EA5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232" y="1946154"/>
              <a:ext cx="4467768" cy="2663379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A4649A2-42DA-442C-88A4-4B57FC1F1DC2}"/>
              </a:ext>
            </a:extLst>
          </p:cNvPr>
          <p:cNvSpPr/>
          <p:nvPr/>
        </p:nvSpPr>
        <p:spPr>
          <a:xfrm>
            <a:off x="7724232" y="2583249"/>
            <a:ext cx="1060207" cy="573515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CCB2BC-F14E-440D-BEE3-87B72E93F3F2}"/>
              </a:ext>
            </a:extLst>
          </p:cNvPr>
          <p:cNvSpPr/>
          <p:nvPr/>
        </p:nvSpPr>
        <p:spPr>
          <a:xfrm>
            <a:off x="13002572" y="879097"/>
            <a:ext cx="940688" cy="209550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348B44-E8A3-48E3-B55F-8E234D09E5E1}"/>
              </a:ext>
            </a:extLst>
          </p:cNvPr>
          <p:cNvSpPr/>
          <p:nvPr/>
        </p:nvSpPr>
        <p:spPr>
          <a:xfrm>
            <a:off x="13020632" y="1386993"/>
            <a:ext cx="940688" cy="209550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25ECA2-7F0B-4FAE-B51B-A00D9889D876}"/>
              </a:ext>
            </a:extLst>
          </p:cNvPr>
          <p:cNvSpPr/>
          <p:nvPr/>
        </p:nvSpPr>
        <p:spPr>
          <a:xfrm>
            <a:off x="15723826" y="879097"/>
            <a:ext cx="940688" cy="222320"/>
          </a:xfrm>
          <a:prstGeom prst="rect">
            <a:avLst/>
          </a:prstGeom>
          <a:noFill/>
          <a:ln w="38100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8FFFB5-952D-4FA0-9039-5F8DB002D8CF}"/>
              </a:ext>
            </a:extLst>
          </p:cNvPr>
          <p:cNvSpPr/>
          <p:nvPr/>
        </p:nvSpPr>
        <p:spPr>
          <a:xfrm>
            <a:off x="15723826" y="1491768"/>
            <a:ext cx="1056430" cy="157823"/>
          </a:xfrm>
          <a:prstGeom prst="rect">
            <a:avLst/>
          </a:prstGeom>
          <a:noFill/>
          <a:ln w="28575">
            <a:solidFill>
              <a:srgbClr val="1F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CAE50AC-770F-4DDD-9197-A7DE8EA94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7" y="7136746"/>
            <a:ext cx="3989333" cy="20175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BBDDD6C-7821-49A9-8C32-994AB6E46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7338774"/>
            <a:ext cx="3989333" cy="20175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4A54002-5877-4B04-9BAD-1259D668B5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7659712"/>
            <a:ext cx="3989333" cy="201752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40A1AC1-BF72-4B23-A860-34CB00EB3B9C}"/>
              </a:ext>
            </a:extLst>
          </p:cNvPr>
          <p:cNvGrpSpPr/>
          <p:nvPr/>
        </p:nvGrpSpPr>
        <p:grpSpPr>
          <a:xfrm>
            <a:off x="9281" y="1782989"/>
            <a:ext cx="3549910" cy="2132578"/>
            <a:chOff x="18806" y="1782989"/>
            <a:chExt cx="3549910" cy="213257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8D0916C-B6B1-4D7B-A292-7430B1B9DDCF}"/>
                </a:ext>
              </a:extLst>
            </p:cNvPr>
            <p:cNvSpPr/>
            <p:nvPr/>
          </p:nvSpPr>
          <p:spPr>
            <a:xfrm>
              <a:off x="66432" y="1840139"/>
              <a:ext cx="3502284" cy="2075428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A47FED4-345E-4339-9F93-46C10D3B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6" y="1782989"/>
              <a:ext cx="3502285" cy="207542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C39CD9-B0EA-4EA4-8EB6-349A051A2F56}"/>
              </a:ext>
            </a:extLst>
          </p:cNvPr>
          <p:cNvGrpSpPr/>
          <p:nvPr/>
        </p:nvGrpSpPr>
        <p:grpSpPr>
          <a:xfrm>
            <a:off x="2013113" y="4289185"/>
            <a:ext cx="3984101" cy="2029724"/>
            <a:chOff x="2563316" y="3895852"/>
            <a:chExt cx="3984101" cy="202972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C3297CA-259E-49C6-942A-F83150EBD195}"/>
                </a:ext>
              </a:extLst>
            </p:cNvPr>
            <p:cNvSpPr/>
            <p:nvPr/>
          </p:nvSpPr>
          <p:spPr>
            <a:xfrm>
              <a:off x="2608509" y="3925964"/>
              <a:ext cx="3938908" cy="1999612"/>
            </a:xfrm>
            <a:prstGeom prst="rect">
              <a:avLst/>
            </a:prstGeom>
            <a:solidFill>
              <a:srgbClr val="1F8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1D5BFCD-D8DB-469D-863F-755D2686E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316" y="3895852"/>
              <a:ext cx="3953919" cy="199961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9F9D4C-AFFA-49AE-B9E6-806EF3FE2726}"/>
              </a:ext>
            </a:extLst>
          </p:cNvPr>
          <p:cNvGrpSpPr/>
          <p:nvPr/>
        </p:nvGrpSpPr>
        <p:grpSpPr>
          <a:xfrm>
            <a:off x="2430502" y="4578372"/>
            <a:ext cx="4168195" cy="2156606"/>
            <a:chOff x="1077952" y="4578372"/>
            <a:chExt cx="4168195" cy="215660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3B830A5-135F-4D79-B363-9F614DEA37CC}"/>
                </a:ext>
              </a:extLst>
            </p:cNvPr>
            <p:cNvSpPr/>
            <p:nvPr/>
          </p:nvSpPr>
          <p:spPr>
            <a:xfrm>
              <a:off x="1143036" y="4635549"/>
              <a:ext cx="4103111" cy="2099429"/>
            </a:xfrm>
            <a:prstGeom prst="rect">
              <a:avLst/>
            </a:prstGeom>
            <a:solidFill>
              <a:srgbClr val="1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94DECE5-EAA9-4863-8787-2C7691E7F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952" y="4578372"/>
              <a:ext cx="4114800" cy="208097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D97A5E-9F67-43F2-96FE-FC6594953FD6}"/>
              </a:ext>
            </a:extLst>
          </p:cNvPr>
          <p:cNvGrpSpPr/>
          <p:nvPr/>
        </p:nvGrpSpPr>
        <p:grpSpPr>
          <a:xfrm>
            <a:off x="2866833" y="4917186"/>
            <a:ext cx="3796947" cy="1924939"/>
            <a:chOff x="6996845" y="5209049"/>
            <a:chExt cx="3617364" cy="183389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A8850B-5D89-452F-8C03-12A9D2250629}"/>
                </a:ext>
              </a:extLst>
            </p:cNvPr>
            <p:cNvSpPr/>
            <p:nvPr/>
          </p:nvSpPr>
          <p:spPr>
            <a:xfrm>
              <a:off x="7044470" y="5237624"/>
              <a:ext cx="3569739" cy="1805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6DFE45-ACA9-4805-BA84-5234C44A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845" y="5209049"/>
              <a:ext cx="3569739" cy="1805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0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4D284FF3-E7DA-4F13-8783-A99F44E1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00000">
            <a:off x="2845112" y="3124385"/>
            <a:ext cx="1406888" cy="16027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163599F-094C-4F1F-9039-2DB528733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696511" y="3671055"/>
            <a:ext cx="779971" cy="184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8D0F0-0737-410C-BED3-CF0058B0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Interface SW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CBE89-23F9-44A6-917D-02120667D348}"/>
              </a:ext>
            </a:extLst>
          </p:cNvPr>
          <p:cNvSpPr txBox="1"/>
          <p:nvPr/>
        </p:nvSpPr>
        <p:spPr>
          <a:xfrm>
            <a:off x="954593" y="1748416"/>
            <a:ext cx="684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1FB0FF"/>
                </a:solidFill>
              </a:rPr>
              <a:t>Par fichier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les interfaces, on utilisera normalement le mode automatique.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187171-D1E3-42A9-BD7C-DF2F1BC6C788}"/>
              </a:ext>
            </a:extLst>
          </p:cNvPr>
          <p:cNvSpPr/>
          <p:nvPr/>
        </p:nvSpPr>
        <p:spPr>
          <a:xfrm>
            <a:off x="954593" y="3261914"/>
            <a:ext cx="2160396" cy="105507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Application Externe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619B42-DE7B-4FE2-8490-F4CCBFF4A87B}"/>
              </a:ext>
            </a:extLst>
          </p:cNvPr>
          <p:cNvSpPr/>
          <p:nvPr/>
        </p:nvSpPr>
        <p:spPr>
          <a:xfrm>
            <a:off x="6048427" y="2570571"/>
            <a:ext cx="2160396" cy="105507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SIFileWatcher</a:t>
            </a:r>
            <a:endParaRPr lang="fr-CA" dirty="0"/>
          </a:p>
          <a:p>
            <a:pPr algn="ctr"/>
            <a:r>
              <a:rPr lang="fr-CA" sz="1400" dirty="0"/>
              <a:t>-Service</a:t>
            </a:r>
          </a:p>
          <a:p>
            <a:pPr algn="ctr"/>
            <a:r>
              <a:rPr lang="fr-CA" sz="1400" dirty="0"/>
              <a:t>-Formule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CF7869-E637-4E74-BA84-142272D53233}"/>
              </a:ext>
            </a:extLst>
          </p:cNvPr>
          <p:cNvSpPr/>
          <p:nvPr/>
        </p:nvSpPr>
        <p:spPr>
          <a:xfrm>
            <a:off x="8752114" y="4411226"/>
            <a:ext cx="1557495" cy="5828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BD </a:t>
            </a:r>
            <a:r>
              <a:rPr lang="fr-CA" dirty="0" err="1"/>
              <a:t>LabPlus</a:t>
            </a:r>
            <a:endParaRPr lang="fr-C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F8BC5AD-1055-47AE-AED7-366D03FF2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1797" y="4293053"/>
            <a:ext cx="523875" cy="8191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BD0B1D-AAD7-4377-81AA-027E728677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37372" y="2513988"/>
            <a:ext cx="633726" cy="779971"/>
          </a:xfrm>
          <a:prstGeom prst="rect">
            <a:avLst/>
          </a:prstGeom>
          <a:effectLst>
            <a:outerShdw blurRad="50800" dist="50800" dir="5400000" sx="109000" sy="10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F51E148-BFE4-498F-9D5C-7080DB060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1762" y="4214060"/>
            <a:ext cx="633726" cy="779971"/>
          </a:xfrm>
          <a:prstGeom prst="rect">
            <a:avLst/>
          </a:prstGeom>
          <a:effectLst>
            <a:outerShdw blurRad="50800" dist="50800" dir="5400000" sx="109000" sy="10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0AB6979-FAA6-419C-AC19-605588B74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37372" y="4214059"/>
            <a:ext cx="633726" cy="779971"/>
          </a:xfrm>
          <a:prstGeom prst="rect">
            <a:avLst/>
          </a:prstGeom>
          <a:effectLst>
            <a:outerShdw blurRad="50800" dist="50800" dir="5400000" sx="109000" sy="10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72771EA-69F5-4996-AFE5-43BB9E2F8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09691">
            <a:off x="4896980" y="3890439"/>
            <a:ext cx="1561593" cy="1779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F021675-B89F-458B-9C82-1A19073878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9233493" y="3821347"/>
            <a:ext cx="923191" cy="14837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F607062-466C-4424-9D93-407287B3D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021230" y="2947094"/>
            <a:ext cx="877064" cy="2077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6EF924-BFF0-4A8B-A759-9FE136A1B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313582" y="2947094"/>
            <a:ext cx="877064" cy="2077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79E0AF0-A74C-400D-9393-DBA432889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5469" y="3141435"/>
            <a:ext cx="877064" cy="2077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B2F94D-686C-4969-9B4C-50D76FE2A792}"/>
              </a:ext>
            </a:extLst>
          </p:cNvPr>
          <p:cNvGrpSpPr/>
          <p:nvPr/>
        </p:nvGrpSpPr>
        <p:grpSpPr>
          <a:xfrm>
            <a:off x="3059765" y="4130368"/>
            <a:ext cx="979672" cy="572260"/>
            <a:chOff x="3059765" y="4130368"/>
            <a:chExt cx="979672" cy="57226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7D1CD0-37EC-4435-9230-EE30DA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780901">
              <a:off x="3059765" y="4130368"/>
              <a:ext cx="532247" cy="239511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377A8BE-5C07-47BE-93A0-16A2F35FB5F7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3557094" y="4381903"/>
              <a:ext cx="482343" cy="320725"/>
            </a:xfrm>
            <a:prstGeom prst="line">
              <a:avLst/>
            </a:prstGeom>
            <a:ln w="38100">
              <a:solidFill>
                <a:srgbClr val="70706F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274A7D24-AB06-404B-B023-3D4280B7DD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76159" y="2547539"/>
            <a:ext cx="933450" cy="714375"/>
          </a:xfrm>
          <a:prstGeom prst="rect">
            <a:avLst/>
          </a:prstGeom>
        </p:spPr>
      </p:pic>
      <p:sp>
        <p:nvSpPr>
          <p:cNvPr id="27" name="Action Button: Go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325E33-3807-4BA9-9D4C-EEBAC9F18E61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Action Button: Go Back or Previous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ED2253-E4C3-4DBD-8464-52A192EE6331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00166997-E006-4F7F-928D-4CE53FA2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30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C9F7-873A-4915-80C7-DE429DA8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Interface SW (suite)</a:t>
            </a:r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6ED30-046C-4EE0-9113-C8C05C6B1BEB}"/>
              </a:ext>
            </a:extLst>
          </p:cNvPr>
          <p:cNvSpPr txBox="1"/>
          <p:nvPr/>
        </p:nvSpPr>
        <p:spPr>
          <a:xfrm>
            <a:off x="954592" y="1748416"/>
            <a:ext cx="10399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1FB0FF"/>
                </a:solidFill>
              </a:rPr>
              <a:t>Sans fichier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est possible de faire des appels </a:t>
            </a:r>
            <a:r>
              <a:rPr lang="fr-CA" dirty="0">
                <a:solidFill>
                  <a:srgbClr val="1FB0FF"/>
                </a:solidFill>
              </a:rPr>
              <a:t>SOAP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i="1" dirty="0">
                <a:solidFill>
                  <a:srgbClr val="1FB0FF"/>
                </a:solidFill>
              </a:rPr>
              <a:t>(</a:t>
            </a:r>
            <a:r>
              <a:rPr lang="fr-CA" i="1" dirty="0" err="1">
                <a:solidFill>
                  <a:srgbClr val="1FB0FF"/>
                </a:solidFill>
              </a:rPr>
              <a:t>protocol</a:t>
            </a:r>
            <a:r>
              <a:rPr lang="fr-CA" i="1" dirty="0">
                <a:solidFill>
                  <a:srgbClr val="1FB0FF"/>
                </a:solidFill>
              </a:rPr>
              <a:t>)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directement. L’application </a:t>
            </a:r>
            <a:r>
              <a:rPr lang="fr-CA" b="1" dirty="0" err="1">
                <a:solidFill>
                  <a:srgbClr val="1FB0FF"/>
                </a:solidFill>
              </a:rPr>
              <a:t>SIFileWatcherClient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contient un exemple du code requis. Ce code, ou du code équivalent, peut être intégré aux applications existantes pour faire des interfaces directes sans recours à des fichiers XML.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C22DE3-3FAF-4270-957E-348F80EDBBDE}"/>
              </a:ext>
            </a:extLst>
          </p:cNvPr>
          <p:cNvSpPr/>
          <p:nvPr/>
        </p:nvSpPr>
        <p:spPr>
          <a:xfrm>
            <a:off x="994785" y="3429000"/>
            <a:ext cx="2853732" cy="12003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Application Externe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08DD8-D15F-4E5E-8534-399602F8BBA0}"/>
              </a:ext>
            </a:extLst>
          </p:cNvPr>
          <p:cNvSpPr/>
          <p:nvPr/>
        </p:nvSpPr>
        <p:spPr>
          <a:xfrm>
            <a:off x="8514305" y="3260951"/>
            <a:ext cx="2682910" cy="7812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LabPlus</a:t>
            </a:r>
            <a:r>
              <a:rPr lang="fr-CA" dirty="0"/>
              <a:t> v3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4773D-CE05-4E52-AD96-7CD48C075C4F}"/>
              </a:ext>
            </a:extLst>
          </p:cNvPr>
          <p:cNvSpPr/>
          <p:nvPr/>
        </p:nvSpPr>
        <p:spPr>
          <a:xfrm>
            <a:off x="8514305" y="4131835"/>
            <a:ext cx="2682910" cy="7812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BD </a:t>
            </a:r>
            <a:r>
              <a:rPr lang="fr-CA" dirty="0" err="1"/>
              <a:t>LabPlus</a:t>
            </a:r>
            <a:endParaRPr lang="fr-C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EA0FC3-00A6-42C3-B20B-CDE5F8FBE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9600" y="3592049"/>
            <a:ext cx="2232799" cy="90032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D1D05CC-081F-429A-9A82-279CAC84D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35277" y="4258145"/>
            <a:ext cx="523875" cy="819150"/>
          </a:xfrm>
          <a:prstGeom prst="rect">
            <a:avLst/>
          </a:prstGeom>
        </p:spPr>
      </p:pic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04D6F0-1889-4892-874C-6EBEEE8F5804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C2D8E3F-A5BD-4258-B783-8CD66A2FDBD3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7A95624-C9AB-4BAD-A935-7757A255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5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7B0630F-50F6-40EB-8207-6F8DEFF8E064}"/>
              </a:ext>
            </a:extLst>
          </p:cNvPr>
          <p:cNvGrpSpPr/>
          <p:nvPr/>
        </p:nvGrpSpPr>
        <p:grpSpPr>
          <a:xfrm>
            <a:off x="2286000" y="1933951"/>
            <a:ext cx="6435970" cy="4085012"/>
            <a:chOff x="2286000" y="1933951"/>
            <a:chExt cx="6435970" cy="40850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9FDF0-EFD2-4015-989A-8B5270DF8625}"/>
                </a:ext>
              </a:extLst>
            </p:cNvPr>
            <p:cNvSpPr/>
            <p:nvPr/>
          </p:nvSpPr>
          <p:spPr>
            <a:xfrm>
              <a:off x="2286000" y="1933951"/>
              <a:ext cx="3526971" cy="4085012"/>
            </a:xfrm>
            <a:prstGeom prst="rect">
              <a:avLst/>
            </a:prstGeom>
            <a:solidFill>
              <a:srgbClr val="1FB0FF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7EE12-E8C8-4D90-B59D-F07AD3C1478E}"/>
                </a:ext>
              </a:extLst>
            </p:cNvPr>
            <p:cNvSpPr/>
            <p:nvPr/>
          </p:nvSpPr>
          <p:spPr>
            <a:xfrm>
              <a:off x="5812972" y="3295859"/>
              <a:ext cx="2908998" cy="2723104"/>
            </a:xfrm>
            <a:prstGeom prst="rect">
              <a:avLst/>
            </a:prstGeom>
            <a:solidFill>
              <a:srgbClr val="1FB0FF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CE9773-F9F7-4B79-ADE0-A35988CB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 err="1">
                <a:solidFill>
                  <a:schemeClr val="bg1"/>
                </a:solidFill>
              </a:rPr>
              <a:t>LabPlus</a:t>
            </a:r>
            <a:r>
              <a:rPr lang="fr-FR" b="1" baseline="30000" dirty="0">
                <a:solidFill>
                  <a:schemeClr val="bg1"/>
                </a:solidFill>
              </a:rPr>
              <a:t> bd model</a:t>
            </a:r>
            <a:endParaRPr lang="fr-CA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DFA92-C1FD-440D-A553-8119B952C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79184"/>
              </p:ext>
            </p:extLst>
          </p:nvPr>
        </p:nvGraphicFramePr>
        <p:xfrm>
          <a:off x="2594708" y="2332909"/>
          <a:ext cx="2630435" cy="220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435">
                  <a:extLst>
                    <a:ext uri="{9D8B030D-6E8A-4147-A177-3AD203B41FA5}">
                      <a16:colId xmlns:a16="http://schemas.microsoft.com/office/drawing/2014/main" val="1729226622"/>
                    </a:ext>
                  </a:extLst>
                </a:gridCol>
              </a:tblGrid>
              <a:tr h="72701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29728"/>
                  </a:ext>
                </a:extLst>
              </a:tr>
              <a:tr h="738151"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TABLES DYNAMIQUES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783817"/>
                  </a:ext>
                </a:extLst>
              </a:tr>
              <a:tr h="738151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échantillons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Méthodes d’échantillons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Résultats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2023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903D84-19B7-41AF-9B5B-B8A950236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5591"/>
              </p:ext>
            </p:extLst>
          </p:nvPr>
        </p:nvGraphicFramePr>
        <p:xfrm>
          <a:off x="6096000" y="1933950"/>
          <a:ext cx="2091174" cy="1320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1174">
                  <a:extLst>
                    <a:ext uri="{9D8B030D-6E8A-4147-A177-3AD203B41FA5}">
                      <a16:colId xmlns:a16="http://schemas.microsoft.com/office/drawing/2014/main" val="2880576494"/>
                    </a:ext>
                  </a:extLst>
                </a:gridCol>
              </a:tblGrid>
              <a:tr h="38186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745779"/>
                  </a:ext>
                </a:extLst>
              </a:tr>
              <a:tr h="461308"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TABLES STATIQUES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519713"/>
                  </a:ext>
                </a:extLst>
              </a:tr>
              <a:tr h="4773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800" b="0" i="0" u="none" strike="noStrike" kern="12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Liste (pays, provinces, statuts, </a:t>
                      </a:r>
                      <a:r>
                        <a:rPr lang="fr-CA" sz="1800" b="0" i="0" u="none" strike="noStrike" kern="1200" baseline="30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ect</a:t>
                      </a:r>
                      <a:r>
                        <a:rPr lang="fr-CA" sz="1800" b="0" i="0" u="none" strike="noStrike" kern="12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781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FF3DA5-1D21-42C1-A888-E91DDD922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62976"/>
              </p:ext>
            </p:extLst>
          </p:nvPr>
        </p:nvGraphicFramePr>
        <p:xfrm>
          <a:off x="5845349" y="3529480"/>
          <a:ext cx="2592475" cy="22144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475">
                  <a:extLst>
                    <a:ext uri="{9D8B030D-6E8A-4147-A177-3AD203B41FA5}">
                      <a16:colId xmlns:a16="http://schemas.microsoft.com/office/drawing/2014/main" val="1385777075"/>
                    </a:ext>
                  </a:extLst>
                </a:gridCol>
              </a:tblGrid>
              <a:tr h="55856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17584"/>
                  </a:ext>
                </a:extLst>
              </a:tr>
              <a:tr h="610065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/>
                        <a:t>TABLES SEMI-DYNAMIQUES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38301"/>
                  </a:ext>
                </a:extLst>
              </a:tr>
              <a:tr h="1045825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tests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méthodes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Projets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Entreprises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produits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2724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459D32-2778-4A5A-A2A6-63C7CCEDC75A}"/>
              </a:ext>
            </a:extLst>
          </p:cNvPr>
          <p:cNvSpPr txBox="1"/>
          <p:nvPr/>
        </p:nvSpPr>
        <p:spPr>
          <a:xfrm>
            <a:off x="3467240" y="5092927"/>
            <a:ext cx="141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1FB0FF"/>
                </a:solidFill>
              </a:rPr>
              <a:t>Ressources</a:t>
            </a:r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3FE996-DF64-471D-A241-5B800C55A4BD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45210F8-E331-4654-8E11-D0B355CF3284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91DC20B-4CC3-46BC-B92C-8FC4C298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23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E6983E-6B1D-43C7-AA5B-AD06F4B91A02}"/>
              </a:ext>
            </a:extLst>
          </p:cNvPr>
          <p:cNvCxnSpPr>
            <a:cxnSpLocks/>
          </p:cNvCxnSpPr>
          <p:nvPr/>
        </p:nvCxnSpPr>
        <p:spPr>
          <a:xfrm>
            <a:off x="2414408" y="3838470"/>
            <a:ext cx="0" cy="106189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22CF9C-B142-4847-9E0C-5940A7E1A50B}"/>
              </a:ext>
            </a:extLst>
          </p:cNvPr>
          <p:cNvCxnSpPr>
            <a:cxnSpLocks/>
          </p:cNvCxnSpPr>
          <p:nvPr/>
        </p:nvCxnSpPr>
        <p:spPr>
          <a:xfrm flipH="1" flipV="1">
            <a:off x="3036274" y="2623113"/>
            <a:ext cx="3022881" cy="1862981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D3DBE-815C-4BC5-9D9C-BD4CE87FB633}"/>
              </a:ext>
            </a:extLst>
          </p:cNvPr>
          <p:cNvCxnSpPr>
            <a:cxnSpLocks/>
          </p:cNvCxnSpPr>
          <p:nvPr/>
        </p:nvCxnSpPr>
        <p:spPr>
          <a:xfrm flipH="1">
            <a:off x="3305906" y="2491936"/>
            <a:ext cx="28570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425EEB-C8DF-4EAA-A429-C0BA911F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Types d’entités configurables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072DE-2466-4294-8B81-6CF06F3B7993}"/>
              </a:ext>
            </a:extLst>
          </p:cNvPr>
          <p:cNvSpPr/>
          <p:nvPr/>
        </p:nvSpPr>
        <p:spPr>
          <a:xfrm>
            <a:off x="1487155" y="2175415"/>
            <a:ext cx="1818751" cy="6330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Type d’entité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1DAAA-D20F-436C-B259-D795F01A924B}"/>
              </a:ext>
            </a:extLst>
          </p:cNvPr>
          <p:cNvSpPr/>
          <p:nvPr/>
        </p:nvSpPr>
        <p:spPr>
          <a:xfrm>
            <a:off x="1497203" y="3554603"/>
            <a:ext cx="1818751" cy="7160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Attributs par défaut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ED01-5C24-412F-B943-C0CF2C87A9B0}"/>
              </a:ext>
            </a:extLst>
          </p:cNvPr>
          <p:cNvSpPr/>
          <p:nvPr/>
        </p:nvSpPr>
        <p:spPr>
          <a:xfrm>
            <a:off x="5905384" y="3392655"/>
            <a:ext cx="1606065" cy="1208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Satellites</a:t>
            </a:r>
          </a:p>
          <a:p>
            <a:pPr algn="ctr"/>
            <a:r>
              <a:rPr lang="fr-CA" sz="1400" dirty="0"/>
              <a:t>(Audit, Image, etc.)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FD731-BD89-46B6-A8E5-C6FE0FAC0CDC}"/>
              </a:ext>
            </a:extLst>
          </p:cNvPr>
          <p:cNvSpPr/>
          <p:nvPr/>
        </p:nvSpPr>
        <p:spPr>
          <a:xfrm>
            <a:off x="5789522" y="2175415"/>
            <a:ext cx="1818751" cy="6330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Attributs de personne</a:t>
            </a:r>
          </a:p>
          <a:p>
            <a:pPr algn="ctr"/>
            <a:r>
              <a:rPr lang="fr-CA" sz="1200" dirty="0"/>
              <a:t>(Configurable)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2705F-AAAF-493D-AD6D-635A1B6480FB}"/>
              </a:ext>
            </a:extLst>
          </p:cNvPr>
          <p:cNvSpPr/>
          <p:nvPr/>
        </p:nvSpPr>
        <p:spPr>
          <a:xfrm>
            <a:off x="9420330" y="1956861"/>
            <a:ext cx="1284515" cy="1070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Autre type d’entité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A2B996-6AEF-4437-A1C4-65A61F52F852}"/>
              </a:ext>
            </a:extLst>
          </p:cNvPr>
          <p:cNvCxnSpPr>
            <a:cxnSpLocks/>
          </p:cNvCxnSpPr>
          <p:nvPr/>
        </p:nvCxnSpPr>
        <p:spPr>
          <a:xfrm>
            <a:off x="2406579" y="2818507"/>
            <a:ext cx="0" cy="716001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F3C5D0-59BE-4D64-B09D-27CC51798E37}"/>
              </a:ext>
            </a:extLst>
          </p:cNvPr>
          <p:cNvSpPr txBox="1"/>
          <p:nvPr/>
        </p:nvSpPr>
        <p:spPr>
          <a:xfrm rot="1963693">
            <a:off x="4196858" y="3858313"/>
            <a:ext cx="1316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fonctionnalité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454CC6-01C4-467D-B871-118D8F82B987}"/>
              </a:ext>
            </a:extLst>
          </p:cNvPr>
          <p:cNvCxnSpPr>
            <a:endCxn id="8" idx="1"/>
          </p:cNvCxnSpPr>
          <p:nvPr/>
        </p:nvCxnSpPr>
        <p:spPr>
          <a:xfrm>
            <a:off x="7608273" y="2491936"/>
            <a:ext cx="1812057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36B67-C3E0-4CF3-8FAB-75BFE4C140A6}"/>
              </a:ext>
            </a:extLst>
          </p:cNvPr>
          <p:cNvCxnSpPr>
            <a:cxnSpLocks/>
          </p:cNvCxnSpPr>
          <p:nvPr/>
        </p:nvCxnSpPr>
        <p:spPr>
          <a:xfrm>
            <a:off x="2414408" y="4900365"/>
            <a:ext cx="7648179" cy="3342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637DD9-2467-4CD7-B071-D7917837C42F}"/>
              </a:ext>
            </a:extLst>
          </p:cNvPr>
          <p:cNvCxnSpPr>
            <a:cxnSpLocks/>
          </p:cNvCxnSpPr>
          <p:nvPr/>
        </p:nvCxnSpPr>
        <p:spPr>
          <a:xfrm>
            <a:off x="10088550" y="3033210"/>
            <a:ext cx="0" cy="186715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A66D9CF-68A0-41DC-BDC1-5A57917061EA}"/>
              </a:ext>
            </a:extLst>
          </p:cNvPr>
          <p:cNvSpPr txBox="1"/>
          <p:nvPr/>
        </p:nvSpPr>
        <p:spPr>
          <a:xfrm>
            <a:off x="7856134" y="2146301"/>
            <a:ext cx="1316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</a:t>
            </a:r>
          </a:p>
        </p:txBody>
      </p:sp>
      <p:sp>
        <p:nvSpPr>
          <p:cNvPr id="17" name="Action Button: Go Forward or Nex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D3D547-378B-4273-90BC-9D8A4FE338C3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Action Button: Go Back or Previous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53752E4-3F94-44B5-B7CF-7AF0CBE69DA9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4DA9261-FAC8-4294-8EB7-585BF1B5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2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FBC5-71C4-4997-A71F-47AC0D5F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9E3EA-7050-40DE-86B7-62810EAC3639}"/>
              </a:ext>
            </a:extLst>
          </p:cNvPr>
          <p:cNvSpPr txBox="1"/>
          <p:nvPr/>
        </p:nvSpPr>
        <p:spPr>
          <a:xfrm>
            <a:off x="1252694" y="3135085"/>
            <a:ext cx="968661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plus d’informations, contactez-nous: </a:t>
            </a:r>
          </a:p>
          <a:p>
            <a:pPr algn="ctr"/>
            <a:r>
              <a:rPr lang="fr-FR" sz="2800" baseline="30000" dirty="0">
                <a:solidFill>
                  <a:srgbClr val="1FB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info@LOGIQ.ca</a:t>
            </a:r>
            <a:endParaRPr lang="fr-FR" sz="2800" baseline="30000" dirty="0">
              <a:solidFill>
                <a:srgbClr val="1FB0FF"/>
              </a:solidFill>
            </a:endParaRPr>
          </a:p>
          <a:p>
            <a:pPr algn="ctr"/>
            <a:endParaRPr lang="fr-FR" b="1" baseline="30000" dirty="0"/>
          </a:p>
          <a:p>
            <a:pPr algn="ctr"/>
            <a:r>
              <a:rPr lang="fr-CA" sz="1600" dirty="0">
                <a:solidFill>
                  <a:srgbClr val="1FB0FF"/>
                </a:solidFill>
              </a:rPr>
              <a:t>974 rue St-Louis, suite 205</a:t>
            </a:r>
          </a:p>
          <a:p>
            <a:pPr algn="ctr"/>
            <a:r>
              <a:rPr lang="fr-CA" sz="1600" dirty="0">
                <a:solidFill>
                  <a:srgbClr val="1FB0FF"/>
                </a:solidFill>
              </a:rPr>
              <a:t>Joliette (Québec)</a:t>
            </a:r>
          </a:p>
          <a:p>
            <a:pPr algn="ctr"/>
            <a:r>
              <a:rPr lang="fr-CA" sz="1600" dirty="0">
                <a:solidFill>
                  <a:srgbClr val="1FB0FF"/>
                </a:solidFill>
              </a:rPr>
              <a:t>450.386.1095</a:t>
            </a:r>
          </a:p>
          <a:p>
            <a:pPr algn="ctr"/>
            <a:endParaRPr lang="fr-CA" dirty="0"/>
          </a:p>
          <a:p>
            <a:pPr algn="ctr"/>
            <a:r>
              <a:rPr lang="fr-CA" i="1" dirty="0">
                <a:solidFill>
                  <a:srgbClr val="1F8F42"/>
                </a:solidFill>
              </a:rPr>
              <a:t>www.labplus.biz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FFB8BA-35D8-4232-B898-033A2B934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2717" y="1690688"/>
            <a:ext cx="44672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7628-153A-4612-8E19-55B4333B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Cycle d’information </a:t>
            </a:r>
            <a:r>
              <a:rPr lang="fr-FR" b="1" baseline="30000" dirty="0" err="1">
                <a:solidFill>
                  <a:schemeClr val="bg1"/>
                </a:solidFill>
              </a:rPr>
              <a:t>LabPlus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3D013C-5CAE-49ED-A5CF-3A9FD3F48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376" y="2744463"/>
            <a:ext cx="895350" cy="1009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95ADFF-68C8-4DF1-B09D-6D98992C3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7307" y="1932313"/>
            <a:ext cx="990600" cy="723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2AA2C3-1631-48D8-911A-0BC05157D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9289" y="3306438"/>
            <a:ext cx="295275" cy="8953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78C205-3752-4876-AECC-75F1C39D1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0711" y="3306438"/>
            <a:ext cx="704850" cy="9334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CB816-5D93-4FD7-8ED1-67B0293CE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4095" y="1952526"/>
            <a:ext cx="828675" cy="1000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AF57BEB-D722-4D9B-8B65-11B53BC4C4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15691" y="2906388"/>
            <a:ext cx="952500" cy="847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C9352C-1D86-40D3-942E-D3178AC4906A}"/>
              </a:ext>
            </a:extLst>
          </p:cNvPr>
          <p:cNvSpPr txBox="1"/>
          <p:nvPr/>
        </p:nvSpPr>
        <p:spPr>
          <a:xfrm>
            <a:off x="468630" y="3970955"/>
            <a:ext cx="188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aseline="30000" dirty="0"/>
              <a:t>Inscription des échantillons</a:t>
            </a:r>
          </a:p>
          <a:p>
            <a:pPr algn="ctr"/>
            <a:r>
              <a:rPr lang="fr-FR" baseline="30000" dirty="0"/>
              <a:t>(automatique ou manuelle)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15044-6B7A-4461-B8FA-D9EE0498A990}"/>
              </a:ext>
            </a:extLst>
          </p:cNvPr>
          <p:cNvSpPr txBox="1"/>
          <p:nvPr/>
        </p:nvSpPr>
        <p:spPr>
          <a:xfrm>
            <a:off x="2366121" y="2787623"/>
            <a:ext cx="188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aseline="30000" dirty="0"/>
              <a:t>Planification du travail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E6CD3-2885-46BB-A3CA-2ED19ED04221}"/>
              </a:ext>
            </a:extLst>
          </p:cNvPr>
          <p:cNvSpPr txBox="1"/>
          <p:nvPr/>
        </p:nvSpPr>
        <p:spPr>
          <a:xfrm>
            <a:off x="3807907" y="4432620"/>
            <a:ext cx="21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aseline="30000" dirty="0"/>
              <a:t>Saisie manuelle ou automatique des résultats d’analyse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B2470-1A5C-4284-A57E-2630E1416A14}"/>
              </a:ext>
            </a:extLst>
          </p:cNvPr>
          <p:cNvSpPr txBox="1"/>
          <p:nvPr/>
        </p:nvSpPr>
        <p:spPr>
          <a:xfrm>
            <a:off x="6096000" y="4432620"/>
            <a:ext cx="217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aseline="30000" dirty="0"/>
              <a:t>Calcul et traitement des valeurs</a:t>
            </a:r>
            <a:endParaRPr lang="fr-FR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08E6C-CEFF-4B64-9F4F-5E42BBC06C15}"/>
              </a:ext>
            </a:extLst>
          </p:cNvPr>
          <p:cNvSpPr txBox="1"/>
          <p:nvPr/>
        </p:nvSpPr>
        <p:spPr>
          <a:xfrm>
            <a:off x="7708632" y="3099417"/>
            <a:ext cx="217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aseline="30000" dirty="0"/>
              <a:t>Validation des résultats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F249A-56DB-42E3-92CA-68D193F17971}"/>
              </a:ext>
            </a:extLst>
          </p:cNvPr>
          <p:cNvSpPr txBox="1"/>
          <p:nvPr/>
        </p:nvSpPr>
        <p:spPr>
          <a:xfrm>
            <a:off x="9991747" y="3970955"/>
            <a:ext cx="217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aseline="30000" dirty="0"/>
              <a:t>Utilisation de l’information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1BC5AA-68C6-4800-98F5-3475D2E8CFA7}"/>
              </a:ext>
            </a:extLst>
          </p:cNvPr>
          <p:cNvSpPr/>
          <p:nvPr/>
        </p:nvSpPr>
        <p:spPr>
          <a:xfrm rot="20361130">
            <a:off x="1947867" y="2956941"/>
            <a:ext cx="639177" cy="461665"/>
          </a:xfrm>
          <a:prstGeom prst="rightArrow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4C0DB8C-29DA-457C-B421-89739116D5E8}"/>
              </a:ext>
            </a:extLst>
          </p:cNvPr>
          <p:cNvSpPr/>
          <p:nvPr/>
        </p:nvSpPr>
        <p:spPr>
          <a:xfrm rot="20361130">
            <a:off x="7363046" y="2721818"/>
            <a:ext cx="639177" cy="461665"/>
          </a:xfrm>
          <a:prstGeom prst="rightArrow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65A5B7B-2E77-44CF-91DE-D3794C8E827F}"/>
              </a:ext>
            </a:extLst>
          </p:cNvPr>
          <p:cNvSpPr/>
          <p:nvPr/>
        </p:nvSpPr>
        <p:spPr>
          <a:xfrm rot="2022875">
            <a:off x="4181462" y="2900961"/>
            <a:ext cx="450436" cy="325341"/>
          </a:xfrm>
          <a:prstGeom prst="rightArrow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714F91D-270F-4A0F-85AE-758FD5557E9D}"/>
              </a:ext>
            </a:extLst>
          </p:cNvPr>
          <p:cNvSpPr/>
          <p:nvPr/>
        </p:nvSpPr>
        <p:spPr>
          <a:xfrm rot="2022875">
            <a:off x="9793683" y="2898984"/>
            <a:ext cx="450436" cy="325341"/>
          </a:xfrm>
          <a:prstGeom prst="rightArrow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E0E127D-05CA-479B-8822-3F3A84AABB08}"/>
              </a:ext>
            </a:extLst>
          </p:cNvPr>
          <p:cNvSpPr/>
          <p:nvPr/>
        </p:nvSpPr>
        <p:spPr>
          <a:xfrm>
            <a:off x="5589874" y="3429000"/>
            <a:ext cx="795266" cy="574405"/>
          </a:xfrm>
          <a:prstGeom prst="rightArrow">
            <a:avLst/>
          </a:prstGeom>
          <a:solidFill>
            <a:srgbClr val="1FB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Action Button: Go Forward or Next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6B3ECA-A5A2-4DED-98E0-65408EE4803B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Action Button: Go Back or Previous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DA99111-2C5D-4D77-BA6D-E57B695A0911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6AE4056-4FBC-44F9-AED0-A9581AE7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11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9D25-572B-4406-9F48-927C35AD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Test, paramètre et échantillon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3B3D86-7B2C-4497-A32E-C0E41E17A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814" y="5267745"/>
            <a:ext cx="3607310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D64FF-5CF7-4B8A-9C5F-46D381C1395A}"/>
              </a:ext>
            </a:extLst>
          </p:cNvPr>
          <p:cNvSpPr txBox="1"/>
          <p:nvPr/>
        </p:nvSpPr>
        <p:spPr>
          <a:xfrm>
            <a:off x="4386670" y="5528681"/>
            <a:ext cx="2963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/>
              <a:t>La combinaison </a:t>
            </a:r>
            <a:r>
              <a:rPr lang="fr-FR" b="1" baseline="30000" dirty="0">
                <a:solidFill>
                  <a:srgbClr val="1FB0FF"/>
                </a:solidFill>
              </a:rPr>
              <a:t>Paramètre-test</a:t>
            </a:r>
            <a:r>
              <a:rPr lang="fr-FR" b="1" baseline="30000" dirty="0"/>
              <a:t> est unique.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647CED-81D4-4A39-949D-720F239F0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949" y="1662656"/>
            <a:ext cx="409575" cy="6762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D267396-9673-4F80-838B-8224BF282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0631" y="1662655"/>
            <a:ext cx="409575" cy="6762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56340F5-C65B-4608-BFF0-3A4386DEA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5313" y="1662654"/>
            <a:ext cx="409575" cy="6762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50708E1-9837-4B71-94CF-05E67C7D0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949" y="2543175"/>
            <a:ext cx="2647950" cy="5524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337930-BA52-4E8B-AD1F-B8D12178A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9156" y="3683906"/>
            <a:ext cx="1562100" cy="5619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9F78F8-49D2-46FB-8B47-64747CEBB3A5}"/>
              </a:ext>
            </a:extLst>
          </p:cNvPr>
          <p:cNvSpPr/>
          <p:nvPr/>
        </p:nvSpPr>
        <p:spPr>
          <a:xfrm>
            <a:off x="531220" y="3204754"/>
            <a:ext cx="1027611" cy="44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Méthode / </a:t>
            </a:r>
            <a:r>
              <a:rPr lang="fr-CA" sz="1200" dirty="0"/>
              <a:t>Échantillon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2AA73-0B35-4B43-B374-00C603D1CC22}"/>
              </a:ext>
            </a:extLst>
          </p:cNvPr>
          <p:cNvSpPr/>
          <p:nvPr/>
        </p:nvSpPr>
        <p:spPr>
          <a:xfrm>
            <a:off x="2917372" y="3199128"/>
            <a:ext cx="1027611" cy="44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Méthode / </a:t>
            </a:r>
            <a:r>
              <a:rPr lang="fr-CA" sz="1200" dirty="0"/>
              <a:t>Échantillon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519C1-880A-4349-8466-2DCC1FBBF700}"/>
              </a:ext>
            </a:extLst>
          </p:cNvPr>
          <p:cNvSpPr/>
          <p:nvPr/>
        </p:nvSpPr>
        <p:spPr>
          <a:xfrm>
            <a:off x="1714776" y="3199128"/>
            <a:ext cx="1027611" cy="4443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Méthode / </a:t>
            </a:r>
            <a:r>
              <a:rPr lang="fr-CA" sz="1200" dirty="0"/>
              <a:t>Échantillon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E57A30-980F-4DFB-9225-40FD2F16C417}"/>
              </a:ext>
            </a:extLst>
          </p:cNvPr>
          <p:cNvSpPr txBox="1"/>
          <p:nvPr/>
        </p:nvSpPr>
        <p:spPr>
          <a:xfrm>
            <a:off x="652331" y="2292717"/>
            <a:ext cx="1027612" cy="26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Échantillon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948EEF-B796-4C43-A70F-8D8824DABC1C}"/>
              </a:ext>
            </a:extLst>
          </p:cNvPr>
          <p:cNvSpPr txBox="1"/>
          <p:nvPr/>
        </p:nvSpPr>
        <p:spPr>
          <a:xfrm>
            <a:off x="1676400" y="2296841"/>
            <a:ext cx="1027612" cy="26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Échantillon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F2ABE7-900C-489D-BEA5-800FD88BB46A}"/>
              </a:ext>
            </a:extLst>
          </p:cNvPr>
          <p:cNvSpPr txBox="1"/>
          <p:nvPr/>
        </p:nvSpPr>
        <p:spPr>
          <a:xfrm>
            <a:off x="2729045" y="2293012"/>
            <a:ext cx="1027612" cy="26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Échantillon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57AD26-189F-4573-B232-79033564437E}"/>
              </a:ext>
            </a:extLst>
          </p:cNvPr>
          <p:cNvSpPr/>
          <p:nvPr/>
        </p:nvSpPr>
        <p:spPr>
          <a:xfrm>
            <a:off x="895351" y="4386172"/>
            <a:ext cx="819426" cy="2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Résultat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E8F076-3323-46CE-B7C2-4B44BB0BFB57}"/>
              </a:ext>
            </a:extLst>
          </p:cNvPr>
          <p:cNvSpPr/>
          <p:nvPr/>
        </p:nvSpPr>
        <p:spPr>
          <a:xfrm>
            <a:off x="1818868" y="4386172"/>
            <a:ext cx="819426" cy="2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Résultat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D85501-BA48-46B2-926A-9762D2471CEE}"/>
              </a:ext>
            </a:extLst>
          </p:cNvPr>
          <p:cNvSpPr/>
          <p:nvPr/>
        </p:nvSpPr>
        <p:spPr>
          <a:xfrm>
            <a:off x="2742385" y="4393204"/>
            <a:ext cx="819426" cy="2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Résultat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3A7B81-6573-4B86-A99B-AB81EA843751}"/>
              </a:ext>
            </a:extLst>
          </p:cNvPr>
          <p:cNvSpPr/>
          <p:nvPr/>
        </p:nvSpPr>
        <p:spPr>
          <a:xfrm>
            <a:off x="5344620" y="2973026"/>
            <a:ext cx="1281793" cy="444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Méthode</a:t>
            </a:r>
            <a:endParaRPr lang="fr-CA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07ECC8-C8C7-43A6-8592-47468C83BCC1}"/>
              </a:ext>
            </a:extLst>
          </p:cNvPr>
          <p:cNvSpPr/>
          <p:nvPr/>
        </p:nvSpPr>
        <p:spPr>
          <a:xfrm>
            <a:off x="5344620" y="3932103"/>
            <a:ext cx="513806" cy="3043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Test</a:t>
            </a:r>
            <a:endParaRPr lang="fr-CA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8601F-9BDF-461D-A6FE-91D3B9E10C01}"/>
              </a:ext>
            </a:extLst>
          </p:cNvPr>
          <p:cNvSpPr/>
          <p:nvPr/>
        </p:nvSpPr>
        <p:spPr>
          <a:xfrm>
            <a:off x="6112607" y="3932103"/>
            <a:ext cx="513806" cy="3043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Test</a:t>
            </a:r>
            <a:endParaRPr lang="fr-CA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B2083C-5D73-441C-8A02-005B8BBDE39B}"/>
              </a:ext>
            </a:extLst>
          </p:cNvPr>
          <p:cNvSpPr txBox="1"/>
          <p:nvPr/>
        </p:nvSpPr>
        <p:spPr>
          <a:xfrm>
            <a:off x="675189" y="4752150"/>
            <a:ext cx="310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baseline="30000" dirty="0">
                <a:solidFill>
                  <a:srgbClr val="1FB0FF"/>
                </a:solidFill>
              </a:rPr>
              <a:t>Unité de plus bas niveau de </a:t>
            </a:r>
            <a:r>
              <a:rPr lang="fr-CA" b="1" baseline="30000" dirty="0" err="1">
                <a:solidFill>
                  <a:srgbClr val="1FB0FF"/>
                </a:solidFill>
              </a:rPr>
              <a:t>LabPlus</a:t>
            </a:r>
            <a:r>
              <a:rPr lang="fr-CA" b="1" baseline="30000" dirty="0">
                <a:solidFill>
                  <a:srgbClr val="1FB0FF"/>
                </a:solidFill>
              </a:rPr>
              <a:t> </a:t>
            </a:r>
          </a:p>
          <a:p>
            <a:pPr algn="ctr"/>
            <a:r>
              <a:rPr lang="fr-CA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(valeur numérique, scientifique ou texte)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7B49E-DAD1-40D8-AA98-5864F2BD80F0}"/>
              </a:ext>
            </a:extLst>
          </p:cNvPr>
          <p:cNvSpPr/>
          <p:nvPr/>
        </p:nvSpPr>
        <p:spPr>
          <a:xfrm>
            <a:off x="1440997" y="5395351"/>
            <a:ext cx="1337853" cy="405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Super-paramètre</a:t>
            </a:r>
          </a:p>
          <a:p>
            <a:pPr algn="ctr"/>
            <a:r>
              <a:rPr lang="fr-CA" sz="1200" dirty="0"/>
              <a:t>(regroupement)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AE80511-8DF6-40E5-8F3F-6483451EBE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27961" y="3715647"/>
            <a:ext cx="781102" cy="195275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5A7CA88-6C83-479A-AD2C-4ED4765596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62746" y="3486284"/>
            <a:ext cx="762000" cy="3905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CC5912-C49B-4654-9FB8-85F6265A99A7}"/>
              </a:ext>
            </a:extLst>
          </p:cNvPr>
          <p:cNvSpPr txBox="1"/>
          <p:nvPr/>
        </p:nvSpPr>
        <p:spPr>
          <a:xfrm>
            <a:off x="8906088" y="2192076"/>
            <a:ext cx="328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1F8F42"/>
                </a:solidFill>
              </a:rPr>
              <a:t>Liste des échantillons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DF04C-EB08-4F1D-AA6F-45A7A0AA275B}"/>
              </a:ext>
            </a:extLst>
          </p:cNvPr>
          <p:cNvSpPr txBox="1"/>
          <p:nvPr/>
        </p:nvSpPr>
        <p:spPr>
          <a:xfrm>
            <a:off x="8971403" y="3382945"/>
            <a:ext cx="328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1F8F42"/>
                </a:solidFill>
              </a:rPr>
              <a:t>Liste des méthodes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77B211-C25C-48CF-9706-71B166A233D2}"/>
              </a:ext>
            </a:extLst>
          </p:cNvPr>
          <p:cNvSpPr txBox="1"/>
          <p:nvPr/>
        </p:nvSpPr>
        <p:spPr>
          <a:xfrm>
            <a:off x="8971403" y="4567484"/>
            <a:ext cx="328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1F8F42"/>
                </a:solidFill>
              </a:rPr>
              <a:t>Résultats d’analyses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B36C22-0327-4322-86FA-E6900AC9EFEB}"/>
              </a:ext>
            </a:extLst>
          </p:cNvPr>
          <p:cNvCxnSpPr>
            <a:cxnSpLocks/>
          </p:cNvCxnSpPr>
          <p:nvPr/>
        </p:nvCxnSpPr>
        <p:spPr>
          <a:xfrm>
            <a:off x="8971403" y="2973026"/>
            <a:ext cx="3220597" cy="0"/>
          </a:xfrm>
          <a:prstGeom prst="line">
            <a:avLst/>
          </a:prstGeom>
          <a:ln w="38100">
            <a:solidFill>
              <a:srgbClr val="1FB0F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90ED6B-1641-4AD4-AD4D-C39F8FA44C4B}"/>
              </a:ext>
            </a:extLst>
          </p:cNvPr>
          <p:cNvCxnSpPr>
            <a:cxnSpLocks/>
          </p:cNvCxnSpPr>
          <p:nvPr/>
        </p:nvCxnSpPr>
        <p:spPr>
          <a:xfrm>
            <a:off x="8971403" y="4083343"/>
            <a:ext cx="3220597" cy="951"/>
          </a:xfrm>
          <a:prstGeom prst="line">
            <a:avLst/>
          </a:prstGeom>
          <a:ln w="38100">
            <a:solidFill>
              <a:srgbClr val="1FB0F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Action Button: Go Forward or Next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4FDE02-587E-4ABC-ABD0-6A24D4CC6D25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Action Button: Go Back or Previous 3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0A458BA-B808-4B61-9CDD-1679661858E6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5DA92B2A-AD5C-4F2C-89D9-928E1D4F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24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EDCC-1EC3-4315-9298-A72012B8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Concept du système </a:t>
            </a:r>
            <a:r>
              <a:rPr lang="fr-FR" b="1" baseline="30000" dirty="0" err="1">
                <a:solidFill>
                  <a:schemeClr val="bg1"/>
                </a:solidFill>
              </a:rPr>
              <a:t>LabPlus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5A4D9-D111-4FCE-93D2-A76E5896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Traçabilité</a:t>
            </a:r>
          </a:p>
          <a:p>
            <a:r>
              <a:rPr lang="fr-CA" sz="2400" dirty="0" err="1"/>
              <a:t>Multi-site</a:t>
            </a:r>
            <a:r>
              <a:rPr lang="fr-CA" sz="2400" dirty="0"/>
              <a:t>, département, Laboratoire</a:t>
            </a:r>
          </a:p>
          <a:p>
            <a:r>
              <a:rPr lang="fr-CA" sz="2400" dirty="0"/>
              <a:t>Suivi du cycle de traitement d’un échantillon;</a:t>
            </a:r>
          </a:p>
          <a:p>
            <a:r>
              <a:rPr lang="fr-CA" sz="2400" dirty="0"/>
              <a:t>Validation des résultats hors spécification;</a:t>
            </a:r>
          </a:p>
          <a:p>
            <a:r>
              <a:rPr lang="fr-CA" sz="2400" dirty="0"/>
              <a:t>Portail client </a:t>
            </a:r>
            <a:r>
              <a:rPr lang="fr-CA" sz="2400" i="1" dirty="0">
                <a:solidFill>
                  <a:srgbClr val="1FB0FF"/>
                </a:solidFill>
              </a:rPr>
              <a:t>(</a:t>
            </a:r>
            <a:r>
              <a:rPr lang="fr-CA" sz="2400" i="1" dirty="0" err="1">
                <a:solidFill>
                  <a:srgbClr val="1FB0FF"/>
                </a:solidFill>
              </a:rPr>
              <a:t>eLabplus</a:t>
            </a:r>
            <a:r>
              <a:rPr lang="fr-CA" sz="2400" i="1" dirty="0">
                <a:solidFill>
                  <a:srgbClr val="1FB0FF"/>
                </a:solidFill>
              </a:rPr>
              <a:t>)</a:t>
            </a:r>
          </a:p>
          <a:p>
            <a:r>
              <a:rPr lang="fr-CA" sz="2400" dirty="0"/>
              <a:t>Diminution des saisies de résultats en double;</a:t>
            </a:r>
          </a:p>
          <a:p>
            <a:r>
              <a:rPr lang="fr-CA" sz="2400" dirty="0"/>
              <a:t>Contrôle du risqué d’erreur.</a:t>
            </a:r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429809F-A112-4A15-8937-8F5A534FF7F9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0FF290B-D300-4B44-AF10-FFAD2615AAB5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9D5CCDA-6230-4545-A3C4-BEDFAE27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71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CCC459-CD12-4587-9D48-BA8139D9B09E}"/>
              </a:ext>
            </a:extLst>
          </p:cNvPr>
          <p:cNvSpPr/>
          <p:nvPr/>
        </p:nvSpPr>
        <p:spPr>
          <a:xfrm>
            <a:off x="663191" y="1818752"/>
            <a:ext cx="5004079" cy="3848518"/>
          </a:xfrm>
          <a:prstGeom prst="rect">
            <a:avLst/>
          </a:prstGeom>
          <a:solidFill>
            <a:srgbClr val="1FB0F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39A85-AA0E-44C1-B0C6-34B44F18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Exemple d’utilisation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26D35-CD93-415B-B102-147BE0F78C7E}"/>
              </a:ext>
            </a:extLst>
          </p:cNvPr>
          <p:cNvSpPr txBox="1"/>
          <p:nvPr/>
        </p:nvSpPr>
        <p:spPr>
          <a:xfrm>
            <a:off x="934496" y="2029767"/>
            <a:ext cx="321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1FB0FF"/>
                </a:solidFill>
              </a:rPr>
              <a:t>Inscription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A9D04-F08C-41DD-961E-7FF42F972250}"/>
              </a:ext>
            </a:extLst>
          </p:cNvPr>
          <p:cNvSpPr txBox="1"/>
          <p:nvPr/>
        </p:nvSpPr>
        <p:spPr>
          <a:xfrm>
            <a:off x="934496" y="2491432"/>
            <a:ext cx="4501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naviguer entre les applications, les échantillons et les analyses, vous devez consulter une application. Il y a plusieurs façons d’enregistrer des échantillons: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F142C-075F-4770-8BF2-F33BE0DB0C6B}"/>
              </a:ext>
            </a:extLst>
          </p:cNvPr>
          <p:cNvSpPr txBox="1"/>
          <p:nvPr/>
        </p:nvSpPr>
        <p:spPr>
          <a:xfrm>
            <a:off x="1024932" y="3429000"/>
            <a:ext cx="378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</a:t>
            </a:r>
            <a:r>
              <a:rPr lang="fr-CA" sz="1600" b="1" dirty="0">
                <a:solidFill>
                  <a:srgbClr val="1F8F42"/>
                </a:solidFill>
              </a:rPr>
              <a:t>Automatique: </a:t>
            </a:r>
            <a: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Lors de l’utilisation du planificateur de tâches à l’aide de plug-ins ou de modèles.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8FCC8-F9FA-4B1B-A68D-02C427FA6826}"/>
              </a:ext>
            </a:extLst>
          </p:cNvPr>
          <p:cNvSpPr txBox="1"/>
          <p:nvPr/>
        </p:nvSpPr>
        <p:spPr>
          <a:xfrm>
            <a:off x="1024932" y="4458901"/>
            <a:ext cx="378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</a:t>
            </a:r>
            <a:r>
              <a:rPr lang="fr-CA" sz="1600" b="1" dirty="0">
                <a:solidFill>
                  <a:srgbClr val="1F8F42"/>
                </a:solidFill>
              </a:rPr>
              <a:t>Automatique: </a:t>
            </a:r>
            <a: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Lors de l’utilisation de l’interface </a:t>
            </a:r>
            <a:r>
              <a:rPr lang="fr-C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LabPlus</a:t>
            </a:r>
            <a: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5BF38-2252-41C0-82A4-E83C60545CD4}"/>
              </a:ext>
            </a:extLst>
          </p:cNvPr>
          <p:cNvSpPr txBox="1"/>
          <p:nvPr/>
        </p:nvSpPr>
        <p:spPr>
          <a:xfrm>
            <a:off x="9154048" y="3429000"/>
            <a:ext cx="3037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Nombre de techniciens;</a:t>
            </a:r>
          </a:p>
          <a:p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Nombre d’instrument à configurer;</a:t>
            </a:r>
          </a:p>
          <a:p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Interface avec un autre système;</a:t>
            </a:r>
          </a:p>
          <a:p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Portail Clients;</a:t>
            </a:r>
          </a:p>
          <a:p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Nombre de types de laboratoires (bio, chimie ...)</a:t>
            </a:r>
          </a:p>
          <a:p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Nombre d’analyses et de tests à configurer.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E8931-DAE5-425D-97D3-E5811EA47A6B}"/>
              </a:ext>
            </a:extLst>
          </p:cNvPr>
          <p:cNvSpPr txBox="1"/>
          <p:nvPr/>
        </p:nvSpPr>
        <p:spPr>
          <a:xfrm>
            <a:off x="9154048" y="2953097"/>
            <a:ext cx="2924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1F8F42"/>
                </a:solidFill>
              </a:rPr>
              <a:t>Le prix varie selon les critères suivants: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739F6-51B4-4425-8531-62257FF9BB01}"/>
              </a:ext>
            </a:extLst>
          </p:cNvPr>
          <p:cNvSpPr txBox="1"/>
          <p:nvPr/>
        </p:nvSpPr>
        <p:spPr>
          <a:xfrm>
            <a:off x="9154048" y="2122100"/>
            <a:ext cx="249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1FB0FF"/>
                </a:solidFill>
              </a:rPr>
              <a:t>Analyse du coût de la solution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57D333-A0E2-4D11-8184-0704FE0CA0D5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Action Button: Go Back or Previous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C2FB4FC-AB0B-4200-AE7D-C57D7D70974C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79B4C53-6983-48FD-8F56-29F3A9B0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81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DCFD-1926-49A4-A122-3EFC2BAC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Domaines </a:t>
            </a:r>
            <a:r>
              <a:rPr lang="fr-FR" b="1" baseline="30000" dirty="0" err="1">
                <a:solidFill>
                  <a:schemeClr val="bg1"/>
                </a:solidFill>
              </a:rPr>
              <a:t>LabPlus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93474-7A89-4751-8693-7E95CB69BC3A}"/>
              </a:ext>
            </a:extLst>
          </p:cNvPr>
          <p:cNvSpPr txBox="1"/>
          <p:nvPr/>
        </p:nvSpPr>
        <p:spPr>
          <a:xfrm>
            <a:off x="838200" y="1861504"/>
            <a:ext cx="981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baseline="30000" dirty="0">
                <a:solidFill>
                  <a:srgbClr val="1FB0FF"/>
                </a:solidFill>
              </a:rPr>
              <a:t>La fonctionnalité est accessible par les domaines. </a:t>
            </a:r>
          </a:p>
          <a:p>
            <a:r>
              <a:rPr lang="fr-CA" sz="2400" baseline="30000" dirty="0">
                <a:solidFill>
                  <a:srgbClr val="1F8F42"/>
                </a:solidFill>
              </a:rPr>
              <a:t>Le format XML est utilisé pour importer des données dans </a:t>
            </a:r>
            <a:r>
              <a:rPr lang="fr-CA" sz="2400" baseline="30000" dirty="0" err="1">
                <a:solidFill>
                  <a:srgbClr val="1F8F42"/>
                </a:solidFill>
              </a:rPr>
              <a:t>Labplus</a:t>
            </a:r>
            <a:r>
              <a:rPr lang="fr-CA" sz="2400" baseline="30000" dirty="0">
                <a:solidFill>
                  <a:srgbClr val="1F8F42"/>
                </a:solidFill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61C61C-646D-4E50-8F20-1EB8412A9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58621"/>
              </p:ext>
            </p:extLst>
          </p:nvPr>
        </p:nvGraphicFramePr>
        <p:xfrm>
          <a:off x="917330" y="2601546"/>
          <a:ext cx="10357340" cy="34313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5178670">
                  <a:extLst>
                    <a:ext uri="{9D8B030D-6E8A-4147-A177-3AD203B41FA5}">
                      <a16:colId xmlns:a16="http://schemas.microsoft.com/office/drawing/2014/main" val="1560112623"/>
                    </a:ext>
                  </a:extLst>
                </a:gridCol>
                <a:gridCol w="5178670">
                  <a:extLst>
                    <a:ext uri="{9D8B030D-6E8A-4147-A177-3AD203B41FA5}">
                      <a16:colId xmlns:a16="http://schemas.microsoft.com/office/drawing/2014/main" val="2891945134"/>
                    </a:ext>
                  </a:extLst>
                </a:gridCol>
              </a:tblGrid>
              <a:tr h="481635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DOMAINE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80215"/>
                  </a:ext>
                </a:extLst>
              </a:tr>
              <a:tr h="68783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Analyse</a:t>
                      </a:r>
                      <a:endParaRPr lang="fr-CA" dirty="0">
                        <a:solidFill>
                          <a:srgbClr val="1FB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u="none" strike="noStrike" kern="12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u="none" strike="noStrike" kern="1200" baseline="30000" dirty="0"/>
                        <a:t>Pour effectuer des travaux de laboratoire: recevoir / planifier le travail, suivre / analyser des échantillons, produire des rapports</a:t>
                      </a:r>
                      <a:endParaRPr lang="fr-CA" sz="1800" b="1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830380"/>
                  </a:ext>
                </a:extLst>
              </a:tr>
              <a:tr h="55010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Ressources</a:t>
                      </a:r>
                      <a:endParaRPr lang="fr-CA" dirty="0">
                        <a:solidFill>
                          <a:srgbClr val="1FB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u="none" strike="noStrike" kern="12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u="none" strike="noStrike" kern="1200" baseline="30000" dirty="0"/>
                        <a:t>Pour gérer les actifs du laboratoire</a:t>
                      </a:r>
                      <a:endParaRPr lang="fr-CA" sz="1800" b="1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799338"/>
                  </a:ext>
                </a:extLst>
              </a:tr>
              <a:tr h="62555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Services de laboratoire</a:t>
                      </a:r>
                      <a:endParaRPr lang="fr-CA" dirty="0">
                        <a:solidFill>
                          <a:srgbClr val="1FB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u="none" strike="noStrike" kern="12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u="none" strike="noStrike" kern="1200" baseline="30000" dirty="0"/>
                        <a:t>Fournit de la valeur aux organisations, aux autres systèmes et aux employés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u="none" strike="noStrike" kern="1200" baseline="30000" dirty="0"/>
                        <a:t> de laboratoire</a:t>
                      </a:r>
                      <a:endParaRPr lang="fr-CA" sz="1800" b="1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784553"/>
                  </a:ext>
                </a:extLst>
              </a:tr>
              <a:tr h="477843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Gestion de laboratoire</a:t>
                      </a:r>
                      <a:endParaRPr lang="fr-CA" dirty="0">
                        <a:solidFill>
                          <a:srgbClr val="1FB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u="none" strike="noStrike" kern="12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u="none" strike="noStrike" kern="1200" baseline="30000" dirty="0"/>
                        <a:t>Gérer les opérations du laboratoire et prendre des décisions</a:t>
                      </a:r>
                      <a:endParaRPr lang="fr-CA" sz="1800" b="1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10686"/>
                  </a:ext>
                </a:extLst>
              </a:tr>
              <a:tr h="59379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Système</a:t>
                      </a:r>
                      <a:endParaRPr lang="fr-CA" dirty="0">
                        <a:solidFill>
                          <a:srgbClr val="1FB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u="none" strike="noStrike" kern="12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u="none" strike="noStrike" kern="1200" baseline="30000" dirty="0"/>
                        <a:t>Pour configurer et gérer les préférences système et utilisateur</a:t>
                      </a:r>
                      <a:endParaRPr lang="fr-CA" sz="1800" b="1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942070"/>
                  </a:ext>
                </a:extLst>
              </a:tr>
            </a:tbl>
          </a:graphicData>
        </a:graphic>
      </p:graphicFrame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278C26-1399-4602-B8B3-AC58E9AFE2AD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C7521E-7F73-4276-A375-1371F032AC4B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66D42A-4DE3-40C7-B73D-B5A707E0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9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86FB-730E-494A-8127-0553B2BF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chemeClr val="bg1"/>
                </a:solidFill>
              </a:rPr>
              <a:t>Domaines </a:t>
            </a:r>
            <a:r>
              <a:rPr lang="fr-FR" b="1" baseline="30000" dirty="0" err="1">
                <a:solidFill>
                  <a:schemeClr val="bg1"/>
                </a:solidFill>
              </a:rPr>
              <a:t>LabPlus</a:t>
            </a:r>
            <a:r>
              <a:rPr lang="fr-FR" b="1" baseline="30000" dirty="0">
                <a:solidFill>
                  <a:schemeClr val="bg1"/>
                </a:solidFill>
              </a:rPr>
              <a:t> (suite)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7BAC19-AC52-4D50-B9AD-6366F4465DDE}"/>
              </a:ext>
            </a:extLst>
          </p:cNvPr>
          <p:cNvSpPr/>
          <p:nvPr/>
        </p:nvSpPr>
        <p:spPr>
          <a:xfrm>
            <a:off x="3593960" y="2270926"/>
            <a:ext cx="5004079" cy="3848518"/>
          </a:xfrm>
          <a:prstGeom prst="rect">
            <a:avLst/>
          </a:prstGeom>
          <a:solidFill>
            <a:srgbClr val="1FB0F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CFECF-6B86-4F65-BA5C-DF777996F0D0}"/>
              </a:ext>
            </a:extLst>
          </p:cNvPr>
          <p:cNvSpPr txBox="1"/>
          <p:nvPr/>
        </p:nvSpPr>
        <p:spPr>
          <a:xfrm>
            <a:off x="3593959" y="1969476"/>
            <a:ext cx="5004079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baseline="30000" dirty="0" err="1">
                <a:solidFill>
                  <a:srgbClr val="1F8F42"/>
                </a:solidFill>
              </a:rPr>
              <a:t>PlugIns</a:t>
            </a:r>
            <a:endParaRPr lang="fr-FR" sz="4400" b="1" baseline="30000" dirty="0">
              <a:solidFill>
                <a:srgbClr val="1F8F4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020FE-638C-46DB-8FBD-AAE1B10D76E8}"/>
              </a:ext>
            </a:extLst>
          </p:cNvPr>
          <p:cNvSpPr txBox="1"/>
          <p:nvPr/>
        </p:nvSpPr>
        <p:spPr>
          <a:xfrm>
            <a:off x="4227006" y="2695755"/>
            <a:ext cx="3992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Définition de l’entreprise personnalisée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Règles et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Événements disponibles pour divers opérations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Environnement de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Comporte un débogueur et utilitaire de traçage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54BD9-1991-4150-99B1-E796157B8221}"/>
              </a:ext>
            </a:extLst>
          </p:cNvPr>
          <p:cNvSpPr txBox="1"/>
          <p:nvPr/>
        </p:nvSpPr>
        <p:spPr>
          <a:xfrm>
            <a:off x="3840143" y="5269374"/>
            <a:ext cx="451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1FB0FF"/>
                </a:solidFill>
              </a:rPr>
              <a:t>Utilisez les plug-ins pour configurer des identifiants et plus encore !</a:t>
            </a: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D687B8-AA98-4124-9331-D268C6486C9E}"/>
              </a:ext>
            </a:extLst>
          </p:cNvPr>
          <p:cNvSpPr/>
          <p:nvPr/>
        </p:nvSpPr>
        <p:spPr>
          <a:xfrm>
            <a:off x="12011025" y="6677025"/>
            <a:ext cx="180975" cy="180975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D7C587B-106D-436F-8F19-0768E2768699}"/>
              </a:ext>
            </a:extLst>
          </p:cNvPr>
          <p:cNvSpPr/>
          <p:nvPr/>
        </p:nvSpPr>
        <p:spPr>
          <a:xfrm>
            <a:off x="0" y="6677024"/>
            <a:ext cx="180975" cy="1809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0DECA54-5787-46D6-AC26-BE73ACBA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12192000" cy="365125"/>
          </a:xfrm>
        </p:spPr>
        <p:txBody>
          <a:bodyPr/>
          <a:lstStyle/>
          <a:p>
            <a:pPr algn="ctr"/>
            <a:fld id="{1C397A42-3956-4580-90E5-351C2E94A601}" type="slidenum">
              <a:rPr lang="fr-CA" smtClean="0"/>
              <a:pPr algn="ctr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25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1835</Words>
  <Application>Microsoft Office PowerPoint</Application>
  <PresentationFormat>Widescreen</PresentationFormat>
  <Paragraphs>377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LABPLUS</vt:lpstr>
      <vt:lpstr>Architecture d’un système LabPlus</vt:lpstr>
      <vt:lpstr>Cycle d’information LabPlus</vt:lpstr>
      <vt:lpstr>Test, paramètre et échantillon</vt:lpstr>
      <vt:lpstr>Concept du système LabPlus</vt:lpstr>
      <vt:lpstr>Exemple d’utilisation</vt:lpstr>
      <vt:lpstr>Domaines LabPlus</vt:lpstr>
      <vt:lpstr>Domaines LabPlus (suite)</vt:lpstr>
      <vt:lpstr>FileWatcher : Interface de service Web</vt:lpstr>
      <vt:lpstr>Architecture logicielle</vt:lpstr>
      <vt:lpstr>Architecture physique</vt:lpstr>
      <vt:lpstr>Requêtes de données</vt:lpstr>
      <vt:lpstr>Requêtes de données (suite)</vt:lpstr>
      <vt:lpstr>Les données</vt:lpstr>
      <vt:lpstr>Configurer</vt:lpstr>
      <vt:lpstr>Configurer (suite)</vt:lpstr>
      <vt:lpstr>Configurer (suite)</vt:lpstr>
      <vt:lpstr>Configurer (suite)</vt:lpstr>
      <vt:lpstr>Configurer (suite)</vt:lpstr>
      <vt:lpstr>Configurer (suite)</vt:lpstr>
      <vt:lpstr>Configurer (suite)</vt:lpstr>
      <vt:lpstr>Configurer (suite)</vt:lpstr>
      <vt:lpstr>Ressources </vt:lpstr>
      <vt:lpstr>Ressources (suite)</vt:lpstr>
      <vt:lpstr>Ressources (suite)</vt:lpstr>
      <vt:lpstr>Services laboratoire</vt:lpstr>
      <vt:lpstr>Services laboratoire (suite)</vt:lpstr>
      <vt:lpstr>Domaine de gestion de laboratoire</vt:lpstr>
      <vt:lpstr>Domaine de gestion de laboratoire (suite)</vt:lpstr>
      <vt:lpstr>Domaine de gestion de laboratoire (suite)</vt:lpstr>
      <vt:lpstr>Domaine du système </vt:lpstr>
      <vt:lpstr>Domaine du système  (suite)</vt:lpstr>
      <vt:lpstr>Interface SW</vt:lpstr>
      <vt:lpstr>Interface SW (suite)</vt:lpstr>
      <vt:lpstr>LabPlus bd model</vt:lpstr>
      <vt:lpstr>Types d’entités configurables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Vaskelis, Jessica</dc:creator>
  <cp:lastModifiedBy>Vaskelis, Jessica</cp:lastModifiedBy>
  <cp:revision>286</cp:revision>
  <dcterms:created xsi:type="dcterms:W3CDTF">2019-03-05T16:27:33Z</dcterms:created>
  <dcterms:modified xsi:type="dcterms:W3CDTF">2019-04-17T12:36:01Z</dcterms:modified>
</cp:coreProperties>
</file>